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61" r:id="rId2"/>
    <p:sldId id="262" r:id="rId3"/>
    <p:sldId id="257" r:id="rId4"/>
    <p:sldId id="258" r:id="rId5"/>
    <p:sldId id="259" r:id="rId6"/>
    <p:sldId id="263" r:id="rId7"/>
    <p:sldId id="260" r:id="rId8"/>
    <p:sldId id="274" r:id="rId9"/>
    <p:sldId id="271" r:id="rId10"/>
    <p:sldId id="268" r:id="rId11"/>
    <p:sldId id="277" r:id="rId12"/>
    <p:sldId id="275" r:id="rId13"/>
    <p:sldId id="269" r:id="rId14"/>
    <p:sldId id="264" r:id="rId15"/>
    <p:sldId id="272" r:id="rId16"/>
    <p:sldId id="265" r:id="rId17"/>
    <p:sldId id="278" r:id="rId18"/>
  </p:sldIdLst>
  <p:sldSz cx="9144000" cy="6858000" type="screen4x3"/>
  <p:notesSz cx="681355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6481" autoAdjust="0"/>
  </p:normalViewPr>
  <p:slideViewPr>
    <p:cSldViewPr snapToGrid="0">
      <p:cViewPr>
        <p:scale>
          <a:sx n="98" d="100"/>
          <a:sy n="98" d="100"/>
        </p:scale>
        <p:origin x="-2010"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AD2261-184C-43EB-AB6F-9ECF23089ACB}" type="doc">
      <dgm:prSet loTypeId="urn:microsoft.com/office/officeart/2005/8/layout/rings+Icon" loCatId="officeonline" qsTypeId="urn:microsoft.com/office/officeart/2005/8/quickstyle/simple1" qsCatId="simple" csTypeId="urn:microsoft.com/office/officeart/2005/8/colors/colorful5" csCatId="colorful" phldr="1"/>
      <dgm:spPr/>
    </dgm:pt>
    <dgm:pt modelId="{46D69901-E64D-414B-A559-8D6EB59342D4}">
      <dgm:prSet phldrT="[Text]" custT="1"/>
      <dgm:spPr/>
      <dgm:t>
        <a:bodyPr/>
        <a:lstStyle/>
        <a:p>
          <a:pPr algn="ctr"/>
          <a:r>
            <a:rPr lang="en-GB" sz="1800" b="1" dirty="0" smtClean="0"/>
            <a:t>Social</a:t>
          </a:r>
          <a:endParaRPr lang="en-GB" sz="2000" b="1" dirty="0"/>
        </a:p>
      </dgm:t>
    </dgm:pt>
    <dgm:pt modelId="{8930AFDF-F142-4A2B-9135-F0DA6BA03366}" type="parTrans" cxnId="{3A454231-7CD5-4F53-950A-FC4AFFD4DF9B}">
      <dgm:prSet/>
      <dgm:spPr/>
      <dgm:t>
        <a:bodyPr/>
        <a:lstStyle/>
        <a:p>
          <a:pPr algn="ctr"/>
          <a:endParaRPr lang="en-GB" sz="1400"/>
        </a:p>
      </dgm:t>
    </dgm:pt>
    <dgm:pt modelId="{C558A9D8-E0E5-4A20-9EBE-2A8C8F1094E2}" type="sibTrans" cxnId="{3A454231-7CD5-4F53-950A-FC4AFFD4DF9B}">
      <dgm:prSet/>
      <dgm:spPr/>
      <dgm:t>
        <a:bodyPr/>
        <a:lstStyle/>
        <a:p>
          <a:pPr algn="ctr"/>
          <a:endParaRPr lang="en-GB" sz="1400"/>
        </a:p>
      </dgm:t>
    </dgm:pt>
    <dgm:pt modelId="{CCFCEE2F-6386-4055-849B-0F50B0B35536}">
      <dgm:prSet phldrT="[Text]" custT="1"/>
      <dgm:spPr/>
      <dgm:t>
        <a:bodyPr/>
        <a:lstStyle/>
        <a:p>
          <a:pPr algn="ctr"/>
          <a:r>
            <a:rPr lang="en-GB" sz="1800" b="1" dirty="0" smtClean="0"/>
            <a:t>Biological</a:t>
          </a:r>
          <a:endParaRPr lang="en-GB" sz="2000" b="1" dirty="0"/>
        </a:p>
      </dgm:t>
    </dgm:pt>
    <dgm:pt modelId="{0CB69FD4-7CFC-4FE6-8005-E6426CB262F2}" type="sibTrans" cxnId="{5CCBCDFF-9478-45A9-92CB-CEA4AFF9D4C8}">
      <dgm:prSet/>
      <dgm:spPr/>
      <dgm:t>
        <a:bodyPr/>
        <a:lstStyle/>
        <a:p>
          <a:pPr algn="ctr"/>
          <a:endParaRPr lang="en-GB" sz="1400"/>
        </a:p>
      </dgm:t>
    </dgm:pt>
    <dgm:pt modelId="{CE5E95F7-70A2-4E6D-869B-163AE0B3D631}" type="parTrans" cxnId="{5CCBCDFF-9478-45A9-92CB-CEA4AFF9D4C8}">
      <dgm:prSet/>
      <dgm:spPr/>
      <dgm:t>
        <a:bodyPr/>
        <a:lstStyle/>
        <a:p>
          <a:pPr algn="ctr"/>
          <a:endParaRPr lang="en-GB" sz="1400"/>
        </a:p>
      </dgm:t>
    </dgm:pt>
    <dgm:pt modelId="{A1442F12-5499-4166-85AB-FD859311F8E4}" type="pres">
      <dgm:prSet presAssocID="{57AD2261-184C-43EB-AB6F-9ECF23089ACB}" presName="Name0" presStyleCnt="0">
        <dgm:presLayoutVars>
          <dgm:chMax val="7"/>
          <dgm:dir/>
          <dgm:resizeHandles val="exact"/>
        </dgm:presLayoutVars>
      </dgm:prSet>
      <dgm:spPr/>
    </dgm:pt>
    <dgm:pt modelId="{E009E54F-497D-46C7-84E7-51A0788C8CA1}" type="pres">
      <dgm:prSet presAssocID="{57AD2261-184C-43EB-AB6F-9ECF23089ACB}" presName="ellipse1" presStyleLbl="vennNode1" presStyleIdx="0" presStyleCnt="2" custScaleX="160940" custScaleY="152294" custLinFactNeighborX="-45056" custLinFactNeighborY="30652">
        <dgm:presLayoutVars>
          <dgm:bulletEnabled val="1"/>
        </dgm:presLayoutVars>
      </dgm:prSet>
      <dgm:spPr/>
      <dgm:t>
        <a:bodyPr/>
        <a:lstStyle/>
        <a:p>
          <a:endParaRPr lang="en-GB"/>
        </a:p>
      </dgm:t>
    </dgm:pt>
    <dgm:pt modelId="{B8740BAA-6996-420E-994B-AC28068FA34E}" type="pres">
      <dgm:prSet presAssocID="{57AD2261-184C-43EB-AB6F-9ECF23089ACB}" presName="ellipse2" presStyleLbl="vennNode1" presStyleIdx="1" presStyleCnt="2" custScaleX="160940" custScaleY="152294" custLinFactNeighborX="34137" custLinFactNeighborY="-36042">
        <dgm:presLayoutVars>
          <dgm:bulletEnabled val="1"/>
        </dgm:presLayoutVars>
      </dgm:prSet>
      <dgm:spPr/>
      <dgm:t>
        <a:bodyPr/>
        <a:lstStyle/>
        <a:p>
          <a:endParaRPr lang="en-GB"/>
        </a:p>
      </dgm:t>
    </dgm:pt>
  </dgm:ptLst>
  <dgm:cxnLst>
    <dgm:cxn modelId="{3A454231-7CD5-4F53-950A-FC4AFFD4DF9B}" srcId="{57AD2261-184C-43EB-AB6F-9ECF23089ACB}" destId="{46D69901-E64D-414B-A559-8D6EB59342D4}" srcOrd="0" destOrd="0" parTransId="{8930AFDF-F142-4A2B-9135-F0DA6BA03366}" sibTransId="{C558A9D8-E0E5-4A20-9EBE-2A8C8F1094E2}"/>
    <dgm:cxn modelId="{5CCBCDFF-9478-45A9-92CB-CEA4AFF9D4C8}" srcId="{57AD2261-184C-43EB-AB6F-9ECF23089ACB}" destId="{CCFCEE2F-6386-4055-849B-0F50B0B35536}" srcOrd="1" destOrd="0" parTransId="{CE5E95F7-70A2-4E6D-869B-163AE0B3D631}" sibTransId="{0CB69FD4-7CFC-4FE6-8005-E6426CB262F2}"/>
    <dgm:cxn modelId="{7DFAE1C3-8342-44A2-8A44-2B0852581611}" type="presOf" srcId="{57AD2261-184C-43EB-AB6F-9ECF23089ACB}" destId="{A1442F12-5499-4166-85AB-FD859311F8E4}" srcOrd="0" destOrd="0" presId="urn:microsoft.com/office/officeart/2005/8/layout/rings+Icon"/>
    <dgm:cxn modelId="{6F7C9534-B9A3-42C1-850A-7BA7F4AE18BC}" type="presOf" srcId="{46D69901-E64D-414B-A559-8D6EB59342D4}" destId="{E009E54F-497D-46C7-84E7-51A0788C8CA1}" srcOrd="0" destOrd="0" presId="urn:microsoft.com/office/officeart/2005/8/layout/rings+Icon"/>
    <dgm:cxn modelId="{B4471411-9C5D-4017-9AAE-B89F69529E68}" type="presOf" srcId="{CCFCEE2F-6386-4055-849B-0F50B0B35536}" destId="{B8740BAA-6996-420E-994B-AC28068FA34E}" srcOrd="0" destOrd="0" presId="urn:microsoft.com/office/officeart/2005/8/layout/rings+Icon"/>
    <dgm:cxn modelId="{190A7616-41BB-4935-886A-F598E682242E}" type="presParOf" srcId="{A1442F12-5499-4166-85AB-FD859311F8E4}" destId="{E009E54F-497D-46C7-84E7-51A0788C8CA1}" srcOrd="0" destOrd="0" presId="urn:microsoft.com/office/officeart/2005/8/layout/rings+Icon"/>
    <dgm:cxn modelId="{0D5D43CB-A7CE-439E-8B27-31D1EA0E1FC5}" type="presParOf" srcId="{A1442F12-5499-4166-85AB-FD859311F8E4}" destId="{B8740BAA-6996-420E-994B-AC28068FA34E}" srcOrd="1"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09E54F-497D-46C7-84E7-51A0788C8CA1}">
      <dsp:nvSpPr>
        <dsp:cNvPr id="0" name=""/>
        <dsp:cNvSpPr/>
      </dsp:nvSpPr>
      <dsp:spPr>
        <a:xfrm>
          <a:off x="186806" y="54489"/>
          <a:ext cx="1946484" cy="1842045"/>
        </a:xfrm>
        <a:prstGeom prst="ellipse">
          <a:avLst/>
        </a:prstGeom>
        <a:solidFill>
          <a:schemeClr val="accent5">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b="1" kern="1200" dirty="0" smtClean="0"/>
            <a:t>Social</a:t>
          </a:r>
          <a:endParaRPr lang="en-GB" sz="2000" b="1" kern="1200" dirty="0"/>
        </a:p>
      </dsp:txBody>
      <dsp:txXfrm>
        <a:off x="471862" y="324250"/>
        <a:ext cx="1376372" cy="1302523"/>
      </dsp:txXfrm>
    </dsp:sp>
    <dsp:sp modelId="{B8740BAA-6996-420E-994B-AC28068FA34E}">
      <dsp:nvSpPr>
        <dsp:cNvPr id="0" name=""/>
        <dsp:cNvSpPr/>
      </dsp:nvSpPr>
      <dsp:spPr>
        <a:xfrm>
          <a:off x="1767097" y="54494"/>
          <a:ext cx="1946484" cy="1842045"/>
        </a:xfrm>
        <a:prstGeom prst="ellipse">
          <a:avLst/>
        </a:prstGeom>
        <a:solidFill>
          <a:schemeClr val="accent5">
            <a:alpha val="50000"/>
            <a:hueOff val="-11789532"/>
            <a:satOff val="22794"/>
            <a:lumOff val="-3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b="1" kern="1200" dirty="0" smtClean="0"/>
            <a:t>Biological</a:t>
          </a:r>
          <a:endParaRPr lang="en-GB" sz="2000" b="1" kern="1200" dirty="0"/>
        </a:p>
      </dsp:txBody>
      <dsp:txXfrm>
        <a:off x="2052153" y="324255"/>
        <a:ext cx="1376372" cy="1302523"/>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2538" cy="49901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9435" y="0"/>
            <a:ext cx="2952538" cy="499012"/>
          </a:xfrm>
          <a:prstGeom prst="rect">
            <a:avLst/>
          </a:prstGeom>
        </p:spPr>
        <p:txBody>
          <a:bodyPr vert="horz" lIns="91440" tIns="45720" rIns="91440" bIns="45720" rtlCol="0"/>
          <a:lstStyle>
            <a:lvl1pPr algn="r">
              <a:defRPr sz="1200"/>
            </a:lvl1pPr>
          </a:lstStyle>
          <a:p>
            <a:fld id="{305C9390-7C0B-464A-B7E0-D3488BD54EC6}" type="datetimeFigureOut">
              <a:rPr lang="en-GB" smtClean="0"/>
              <a:t>22/02/2019</a:t>
            </a:fld>
            <a:endParaRPr lang="en-GB"/>
          </a:p>
        </p:txBody>
      </p:sp>
      <p:sp>
        <p:nvSpPr>
          <p:cNvPr id="4" name="Slide Image Placeholder 3"/>
          <p:cNvSpPr>
            <a:spLocks noGrp="1" noRot="1" noChangeAspect="1"/>
          </p:cNvSpPr>
          <p:nvPr>
            <p:ph type="sldImg" idx="2"/>
          </p:nvPr>
        </p:nvSpPr>
        <p:spPr>
          <a:xfrm>
            <a:off x="1168400" y="1243013"/>
            <a:ext cx="4476750" cy="33575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1355" y="4786362"/>
            <a:ext cx="5450840" cy="391611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6678"/>
            <a:ext cx="2952538" cy="4990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9435" y="9446678"/>
            <a:ext cx="2952538" cy="499011"/>
          </a:xfrm>
          <a:prstGeom prst="rect">
            <a:avLst/>
          </a:prstGeom>
        </p:spPr>
        <p:txBody>
          <a:bodyPr vert="horz" lIns="91440" tIns="45720" rIns="91440" bIns="45720" rtlCol="0" anchor="b"/>
          <a:lstStyle>
            <a:lvl1pPr algn="r">
              <a:defRPr sz="1200"/>
            </a:lvl1pPr>
          </a:lstStyle>
          <a:p>
            <a:fld id="{11DC3084-314A-4437-A98B-0A87215DB31E}" type="slidenum">
              <a:rPr lang="en-GB" smtClean="0"/>
              <a:t>‹#›</a:t>
            </a:fld>
            <a:endParaRPr lang="en-GB"/>
          </a:p>
        </p:txBody>
      </p:sp>
    </p:spTree>
    <p:extLst>
      <p:ext uri="{BB962C8B-B14F-4D97-AF65-F5344CB8AC3E}">
        <p14:creationId xmlns:p14="http://schemas.microsoft.com/office/powerpoint/2010/main" val="1652366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DB3B330-C136-4FCA-AFC1-B2592A5BAD02}" type="slidenum">
              <a:rPr lang="en-GB" altLang="en-US">
                <a:solidFill>
                  <a:prstClr val="black"/>
                </a:solidFill>
              </a:rPr>
              <a:pPr eaLnBrk="1" hangingPunct="1"/>
              <a:t>1</a:t>
            </a:fld>
            <a:endParaRPr lang="en-GB" altLang="en-US">
              <a:solidFill>
                <a:prstClr val="black"/>
              </a:solidFill>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US" altLang="en-US" dirty="0" smtClean="0"/>
          </a:p>
        </p:txBody>
      </p:sp>
    </p:spTree>
    <p:extLst>
      <p:ext uri="{BB962C8B-B14F-4D97-AF65-F5344CB8AC3E}">
        <p14:creationId xmlns:p14="http://schemas.microsoft.com/office/powerpoint/2010/main" val="2369338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1DC3084-314A-4437-A98B-0A87215DB31E}" type="slidenum">
              <a:rPr lang="en-GB" smtClean="0"/>
              <a:t>2</a:t>
            </a:fld>
            <a:endParaRPr lang="en-GB"/>
          </a:p>
        </p:txBody>
      </p:sp>
    </p:spTree>
    <p:extLst>
      <p:ext uri="{BB962C8B-B14F-4D97-AF65-F5344CB8AC3E}">
        <p14:creationId xmlns:p14="http://schemas.microsoft.com/office/powerpoint/2010/main" val="39085530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6750" cy="3357562"/>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baseline="0" dirty="0" smtClean="0"/>
          </a:p>
        </p:txBody>
      </p:sp>
      <p:sp>
        <p:nvSpPr>
          <p:cNvPr id="4" name="Slide Number Placeholder 3"/>
          <p:cNvSpPr>
            <a:spLocks noGrp="1"/>
          </p:cNvSpPr>
          <p:nvPr>
            <p:ph type="sldNum" sz="quarter" idx="10"/>
          </p:nvPr>
        </p:nvSpPr>
        <p:spPr/>
        <p:txBody>
          <a:bodyPr/>
          <a:lstStyle/>
          <a:p>
            <a:fld id="{7AB822DD-6004-41D8-99BB-A7C26796D281}" type="slidenum">
              <a:rPr lang="en-GB" smtClean="0">
                <a:solidFill>
                  <a:prstClr val="black"/>
                </a:solidFill>
              </a:rPr>
              <a:pPr/>
              <a:t>3</a:t>
            </a:fld>
            <a:endParaRPr lang="en-GB">
              <a:solidFill>
                <a:prstClr val="black"/>
              </a:solidFill>
            </a:endParaRPr>
          </a:p>
        </p:txBody>
      </p:sp>
    </p:spTree>
    <p:extLst>
      <p:ext uri="{BB962C8B-B14F-4D97-AF65-F5344CB8AC3E}">
        <p14:creationId xmlns:p14="http://schemas.microsoft.com/office/powerpoint/2010/main" val="1059578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6750" cy="3357562"/>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smtClean="0"/>
          </a:p>
        </p:txBody>
      </p:sp>
      <p:sp>
        <p:nvSpPr>
          <p:cNvPr id="4" name="Slide Number Placeholder 3"/>
          <p:cNvSpPr>
            <a:spLocks noGrp="1"/>
          </p:cNvSpPr>
          <p:nvPr>
            <p:ph type="sldNum" sz="quarter" idx="10"/>
          </p:nvPr>
        </p:nvSpPr>
        <p:spPr/>
        <p:txBody>
          <a:bodyPr/>
          <a:lstStyle/>
          <a:p>
            <a:fld id="{7AB822DD-6004-41D8-99BB-A7C26796D281}" type="slidenum">
              <a:rPr lang="en-GB" smtClean="0">
                <a:solidFill>
                  <a:prstClr val="black"/>
                </a:solidFill>
              </a:rPr>
              <a:pPr/>
              <a:t>4</a:t>
            </a:fld>
            <a:endParaRPr lang="en-GB">
              <a:solidFill>
                <a:prstClr val="black"/>
              </a:solidFill>
            </a:endParaRPr>
          </a:p>
        </p:txBody>
      </p:sp>
    </p:spTree>
    <p:extLst>
      <p:ext uri="{BB962C8B-B14F-4D97-AF65-F5344CB8AC3E}">
        <p14:creationId xmlns:p14="http://schemas.microsoft.com/office/powerpoint/2010/main" val="3332402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6750" cy="3357562"/>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18387F6E-BD3D-4054-A533-ED08751CBAB4}" type="slidenum">
              <a:rPr lang="en-GB" smtClean="0">
                <a:solidFill>
                  <a:prstClr val="black"/>
                </a:solidFill>
              </a:rPr>
              <a:pPr/>
              <a:t>5</a:t>
            </a:fld>
            <a:endParaRPr lang="en-GB">
              <a:solidFill>
                <a:prstClr val="black"/>
              </a:solidFill>
            </a:endParaRPr>
          </a:p>
        </p:txBody>
      </p:sp>
    </p:spTree>
    <p:extLst>
      <p:ext uri="{BB962C8B-B14F-4D97-AF65-F5344CB8AC3E}">
        <p14:creationId xmlns:p14="http://schemas.microsoft.com/office/powerpoint/2010/main" val="1320097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7AB822DD-6004-41D8-99BB-A7C26796D281}" type="slidenum">
              <a:rPr lang="en-GB" smtClean="0">
                <a:solidFill>
                  <a:prstClr val="black"/>
                </a:solidFill>
              </a:rPr>
              <a:pPr/>
              <a:t>6</a:t>
            </a:fld>
            <a:endParaRPr lang="en-GB">
              <a:solidFill>
                <a:prstClr val="black"/>
              </a:solidFill>
            </a:endParaRPr>
          </a:p>
        </p:txBody>
      </p:sp>
    </p:spTree>
    <p:extLst>
      <p:ext uri="{BB962C8B-B14F-4D97-AF65-F5344CB8AC3E}">
        <p14:creationId xmlns:p14="http://schemas.microsoft.com/office/powerpoint/2010/main" val="3412103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6750" cy="3357562"/>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7AB822DD-6004-41D8-99BB-A7C26796D281}" type="slidenum">
              <a:rPr lang="en-GB" smtClean="0">
                <a:solidFill>
                  <a:prstClr val="black"/>
                </a:solidFill>
              </a:rPr>
              <a:pPr/>
              <a:t>7</a:t>
            </a:fld>
            <a:endParaRPr lang="en-GB">
              <a:solidFill>
                <a:prstClr val="black"/>
              </a:solidFill>
            </a:endParaRPr>
          </a:p>
        </p:txBody>
      </p:sp>
    </p:spTree>
    <p:extLst>
      <p:ext uri="{BB962C8B-B14F-4D97-AF65-F5344CB8AC3E}">
        <p14:creationId xmlns:p14="http://schemas.microsoft.com/office/powerpoint/2010/main" val="19837219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998F7939-E9CB-409C-94FD-BFD42361FD88}" type="slidenum">
              <a:rPr lang="en-GB" smtClean="0">
                <a:solidFill>
                  <a:prstClr val="black"/>
                </a:solidFill>
              </a:rPr>
              <a:pPr/>
              <a:t>8</a:t>
            </a:fld>
            <a:endParaRPr lang="en-GB">
              <a:solidFill>
                <a:prstClr val="black"/>
              </a:solidFill>
            </a:endParaRPr>
          </a:p>
        </p:txBody>
      </p:sp>
    </p:spTree>
    <p:extLst>
      <p:ext uri="{BB962C8B-B14F-4D97-AF65-F5344CB8AC3E}">
        <p14:creationId xmlns:p14="http://schemas.microsoft.com/office/powerpoint/2010/main" val="2572405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11DC3084-314A-4437-A98B-0A87215DB31E}" type="slidenum">
              <a:rPr lang="en-GB" smtClean="0"/>
              <a:t>9</a:t>
            </a:fld>
            <a:endParaRPr lang="en-GB"/>
          </a:p>
        </p:txBody>
      </p:sp>
    </p:spTree>
    <p:extLst>
      <p:ext uri="{BB962C8B-B14F-4D97-AF65-F5344CB8AC3E}">
        <p14:creationId xmlns:p14="http://schemas.microsoft.com/office/powerpoint/2010/main" val="858157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11DC3084-314A-4437-A98B-0A87215DB31E}" type="slidenum">
              <a:rPr lang="en-GB" smtClean="0"/>
              <a:t>10</a:t>
            </a:fld>
            <a:endParaRPr lang="en-GB"/>
          </a:p>
        </p:txBody>
      </p:sp>
    </p:spTree>
    <p:extLst>
      <p:ext uri="{BB962C8B-B14F-4D97-AF65-F5344CB8AC3E}">
        <p14:creationId xmlns:p14="http://schemas.microsoft.com/office/powerpoint/2010/main" val="2906021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1DC3084-314A-4437-A98B-0A87215DB31E}" type="slidenum">
              <a:rPr lang="en-GB" smtClean="0"/>
              <a:t>11</a:t>
            </a:fld>
            <a:endParaRPr lang="en-GB"/>
          </a:p>
        </p:txBody>
      </p:sp>
    </p:spTree>
    <p:extLst>
      <p:ext uri="{BB962C8B-B14F-4D97-AF65-F5344CB8AC3E}">
        <p14:creationId xmlns:p14="http://schemas.microsoft.com/office/powerpoint/2010/main" val="18112048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998F7939-E9CB-409C-94FD-BFD42361FD88}" type="slidenum">
              <a:rPr lang="en-GB" smtClean="0">
                <a:solidFill>
                  <a:prstClr val="black"/>
                </a:solidFill>
              </a:rPr>
              <a:pPr/>
              <a:t>12</a:t>
            </a:fld>
            <a:endParaRPr lang="en-GB">
              <a:solidFill>
                <a:prstClr val="black"/>
              </a:solidFill>
            </a:endParaRPr>
          </a:p>
        </p:txBody>
      </p:sp>
    </p:spTree>
    <p:extLst>
      <p:ext uri="{BB962C8B-B14F-4D97-AF65-F5344CB8AC3E}">
        <p14:creationId xmlns:p14="http://schemas.microsoft.com/office/powerpoint/2010/main" val="30665403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endParaRPr lang="en-GB" dirty="0"/>
          </a:p>
        </p:txBody>
      </p:sp>
      <p:sp>
        <p:nvSpPr>
          <p:cNvPr id="4" name="Slide Number Placeholder 3"/>
          <p:cNvSpPr>
            <a:spLocks noGrp="1"/>
          </p:cNvSpPr>
          <p:nvPr>
            <p:ph type="sldNum" sz="quarter" idx="10"/>
          </p:nvPr>
        </p:nvSpPr>
        <p:spPr/>
        <p:txBody>
          <a:bodyPr/>
          <a:lstStyle/>
          <a:p>
            <a:fld id="{11DC3084-314A-4437-A98B-0A87215DB31E}" type="slidenum">
              <a:rPr lang="en-GB" smtClean="0"/>
              <a:t>13</a:t>
            </a:fld>
            <a:endParaRPr lang="en-GB"/>
          </a:p>
        </p:txBody>
      </p:sp>
    </p:spTree>
    <p:extLst>
      <p:ext uri="{BB962C8B-B14F-4D97-AF65-F5344CB8AC3E}">
        <p14:creationId xmlns:p14="http://schemas.microsoft.com/office/powerpoint/2010/main" val="8454360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998F7939-E9CB-409C-94FD-BFD42361FD88}" type="slidenum">
              <a:rPr lang="en-GB" smtClean="0"/>
              <a:t>14</a:t>
            </a:fld>
            <a:endParaRPr lang="en-GB"/>
          </a:p>
        </p:txBody>
      </p:sp>
    </p:spTree>
    <p:extLst>
      <p:ext uri="{BB962C8B-B14F-4D97-AF65-F5344CB8AC3E}">
        <p14:creationId xmlns:p14="http://schemas.microsoft.com/office/powerpoint/2010/main" val="10759035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1DC3084-314A-4437-A98B-0A87215DB31E}" type="slidenum">
              <a:rPr lang="en-GB" smtClean="0"/>
              <a:t>15</a:t>
            </a:fld>
            <a:endParaRPr lang="en-GB"/>
          </a:p>
        </p:txBody>
      </p:sp>
    </p:spTree>
    <p:extLst>
      <p:ext uri="{BB962C8B-B14F-4D97-AF65-F5344CB8AC3E}">
        <p14:creationId xmlns:p14="http://schemas.microsoft.com/office/powerpoint/2010/main" val="3060635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998F7939-E9CB-409C-94FD-BFD42361FD88}" type="slidenum">
              <a:rPr lang="en-GB" smtClean="0"/>
              <a:t>16</a:t>
            </a:fld>
            <a:endParaRPr lang="en-GB"/>
          </a:p>
        </p:txBody>
      </p:sp>
    </p:spTree>
    <p:extLst>
      <p:ext uri="{BB962C8B-B14F-4D97-AF65-F5344CB8AC3E}">
        <p14:creationId xmlns:p14="http://schemas.microsoft.com/office/powerpoint/2010/main" val="6322173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1DC3084-314A-4437-A98B-0A87215DB31E}" type="slidenum">
              <a:rPr lang="en-GB" smtClean="0"/>
              <a:t>17</a:t>
            </a:fld>
            <a:endParaRPr lang="en-GB"/>
          </a:p>
        </p:txBody>
      </p:sp>
    </p:spTree>
    <p:extLst>
      <p:ext uri="{BB962C8B-B14F-4D97-AF65-F5344CB8AC3E}">
        <p14:creationId xmlns:p14="http://schemas.microsoft.com/office/powerpoint/2010/main" val="30026630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13"/>
          <p:cNvSpPr>
            <a:spLocks noChangeArrowheads="1"/>
          </p:cNvSpPr>
          <p:nvPr/>
        </p:nvSpPr>
        <p:spPr bwMode="auto">
          <a:xfrm>
            <a:off x="1" y="5365752"/>
            <a:ext cx="9140825" cy="665163"/>
          </a:xfrm>
          <a:prstGeom prst="rect">
            <a:avLst/>
          </a:prstGeom>
          <a:solidFill>
            <a:srgbClr val="003E72"/>
          </a:solidFill>
          <a:ln>
            <a:noFill/>
          </a:ln>
          <a:effectLst/>
          <a:extLst>
            <a:ext uri="{91240B29-F687-4F45-9708-019B960494DF}">
              <a14:hiddenLine xmlns:a14="http://schemas.microsoft.com/office/drawing/2010/main" w="127">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sz="1800" smtClean="0">
              <a:solidFill>
                <a:srgbClr val="003E72"/>
              </a:solidFill>
            </a:endParaRPr>
          </a:p>
        </p:txBody>
      </p:sp>
      <p:sp>
        <p:nvSpPr>
          <p:cNvPr id="5" name="Rectangle 14"/>
          <p:cNvSpPr>
            <a:spLocks noChangeArrowheads="1"/>
          </p:cNvSpPr>
          <p:nvPr/>
        </p:nvSpPr>
        <p:spPr bwMode="auto">
          <a:xfrm>
            <a:off x="1" y="6030915"/>
            <a:ext cx="9140825" cy="173037"/>
          </a:xfrm>
          <a:prstGeom prst="rect">
            <a:avLst/>
          </a:prstGeom>
          <a:solidFill>
            <a:srgbClr val="6AADE4"/>
          </a:solidFill>
          <a:ln>
            <a:noFill/>
          </a:ln>
          <a:effectLst/>
          <a:extLst>
            <a:ext uri="{91240B29-F687-4F45-9708-019B960494DF}">
              <a14:hiddenLine xmlns:a14="http://schemas.microsoft.com/office/drawing/2010/main" w="127">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sz="1800" smtClean="0">
              <a:solidFill>
                <a:srgbClr val="003E72"/>
              </a:solidFill>
            </a:endParaRPr>
          </a:p>
        </p:txBody>
      </p:sp>
      <p:sp>
        <p:nvSpPr>
          <p:cNvPr id="5122" name="Rectangle 2"/>
          <p:cNvSpPr>
            <a:spLocks noGrp="1" noChangeArrowheads="1"/>
          </p:cNvSpPr>
          <p:nvPr>
            <p:ph type="ctrTitle"/>
          </p:nvPr>
        </p:nvSpPr>
        <p:spPr>
          <a:xfrm>
            <a:off x="384176" y="2016127"/>
            <a:ext cx="8374063" cy="576263"/>
          </a:xfrm>
        </p:spPr>
        <p:txBody>
          <a:bodyPr/>
          <a:lstStyle>
            <a:lvl1pPr>
              <a:defRPr sz="3600"/>
            </a:lvl1pPr>
          </a:lstStyle>
          <a:p>
            <a:pPr lvl="0"/>
            <a:r>
              <a:rPr lang="en-GB" altLang="en-US" noProof="0" smtClean="0"/>
              <a:t>Click to edit Master title style</a:t>
            </a:r>
          </a:p>
        </p:txBody>
      </p:sp>
      <p:sp>
        <p:nvSpPr>
          <p:cNvPr id="5123" name="Rectangle 3"/>
          <p:cNvSpPr>
            <a:spLocks noGrp="1" noChangeArrowheads="1"/>
          </p:cNvSpPr>
          <p:nvPr>
            <p:ph type="subTitle" idx="1"/>
          </p:nvPr>
        </p:nvSpPr>
        <p:spPr>
          <a:xfrm>
            <a:off x="384176" y="2774950"/>
            <a:ext cx="8374063" cy="539750"/>
          </a:xfrm>
        </p:spPr>
        <p:txBody>
          <a:bodyPr/>
          <a:lstStyle>
            <a:lvl1pPr marL="0" indent="0">
              <a:buFontTx/>
              <a:buNone/>
              <a:defRPr sz="1800" b="1">
                <a:solidFill>
                  <a:schemeClr val="tx2"/>
                </a:solidFill>
              </a:defRPr>
            </a:lvl1pPr>
          </a:lstStyle>
          <a:p>
            <a:pPr lvl="0"/>
            <a:r>
              <a:rPr lang="en-GB" altLang="en-US" noProof="0" smtClean="0"/>
              <a:t>Click to edit Master subtitle style</a:t>
            </a:r>
          </a:p>
        </p:txBody>
      </p:sp>
      <p:sp>
        <p:nvSpPr>
          <p:cNvPr id="6" name="Rectangle 10"/>
          <p:cNvSpPr>
            <a:spLocks noGrp="1" noChangeArrowheads="1"/>
          </p:cNvSpPr>
          <p:nvPr>
            <p:ph type="sldNum" sz="quarter" idx="10"/>
          </p:nvPr>
        </p:nvSpPr>
        <p:spPr>
          <a:xfrm>
            <a:off x="7862889" y="6448425"/>
            <a:ext cx="900112" cy="179388"/>
          </a:xfrm>
        </p:spPr>
        <p:txBody>
          <a:bodyPr/>
          <a:lstStyle>
            <a:lvl1pPr>
              <a:defRPr smtClean="0">
                <a:solidFill>
                  <a:schemeClr val="tx1"/>
                </a:solidFill>
              </a:defRPr>
            </a:lvl1pPr>
          </a:lstStyle>
          <a:p>
            <a:pPr>
              <a:defRPr/>
            </a:pPr>
            <a:fld id="{DE76E0BB-0112-4D7A-84CE-127736F2BC05}" type="slidenum">
              <a:rPr lang="en-GB" altLang="en-US">
                <a:solidFill>
                  <a:srgbClr val="003E72"/>
                </a:solidFill>
              </a:rPr>
              <a:pPr>
                <a:defRPr/>
              </a:pPr>
              <a:t>‹#›</a:t>
            </a:fld>
            <a:endParaRPr lang="en-GB" altLang="en-US">
              <a:solidFill>
                <a:srgbClr val="003E72"/>
              </a:solidFill>
            </a:endParaRPr>
          </a:p>
        </p:txBody>
      </p:sp>
    </p:spTree>
    <p:extLst>
      <p:ext uri="{BB962C8B-B14F-4D97-AF65-F5344CB8AC3E}">
        <p14:creationId xmlns:p14="http://schemas.microsoft.com/office/powerpoint/2010/main" val="347535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E04EDE44-4771-400F-86CB-7133C5093561}"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3291040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DCCF9C7A-9E43-4D50-9F5E-6C74D807E744}"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539235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84175" y="1708152"/>
            <a:ext cx="4110038" cy="4067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6614" y="1708152"/>
            <a:ext cx="4111625" cy="4067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6"/>
          <p:cNvSpPr>
            <a:spLocks noGrp="1" noChangeArrowheads="1"/>
          </p:cNvSpPr>
          <p:nvPr>
            <p:ph type="sldNum" sz="quarter" idx="10"/>
          </p:nvPr>
        </p:nvSpPr>
        <p:spPr>
          <a:ln/>
        </p:spPr>
        <p:txBody>
          <a:bodyPr/>
          <a:lstStyle>
            <a:lvl1pPr>
              <a:defRPr/>
            </a:lvl1pPr>
          </a:lstStyle>
          <a:p>
            <a:pPr>
              <a:defRPr/>
            </a:pPr>
            <a:fld id="{05638EB7-69C6-460D-B461-7BF1FBEF6DA1}"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2087230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6"/>
          <p:cNvSpPr>
            <a:spLocks noGrp="1" noChangeArrowheads="1"/>
          </p:cNvSpPr>
          <p:nvPr>
            <p:ph type="sldNum" sz="quarter" idx="10"/>
          </p:nvPr>
        </p:nvSpPr>
        <p:spPr>
          <a:ln/>
        </p:spPr>
        <p:txBody>
          <a:bodyPr/>
          <a:lstStyle>
            <a:lvl1pPr>
              <a:defRPr/>
            </a:lvl1pPr>
          </a:lstStyle>
          <a:p>
            <a:pPr>
              <a:defRPr/>
            </a:pPr>
            <a:fld id="{6895C64A-3E10-422B-AC90-E28C87738369}"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1556540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6"/>
          <p:cNvSpPr>
            <a:spLocks noGrp="1" noChangeArrowheads="1"/>
          </p:cNvSpPr>
          <p:nvPr>
            <p:ph type="sldNum" sz="quarter" idx="10"/>
          </p:nvPr>
        </p:nvSpPr>
        <p:spPr>
          <a:ln/>
        </p:spPr>
        <p:txBody>
          <a:bodyPr/>
          <a:lstStyle>
            <a:lvl1pPr>
              <a:defRPr/>
            </a:lvl1pPr>
          </a:lstStyle>
          <a:p>
            <a:pPr>
              <a:defRPr/>
            </a:pPr>
            <a:fld id="{4AC23EF9-F800-4E05-9009-974322E30597}"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469033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20EB8832-A78C-4D9F-822D-683E16D13ED7}"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2329338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24E187F2-A9C7-4986-B438-6FCB660A714F}"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1651971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C02F2E45-D487-4D9B-B701-3FDC44F3C4F2}"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3330851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A084D4D3-1614-44FF-8ABF-F65365C839CE}"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414090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5914" y="398463"/>
            <a:ext cx="2093912" cy="537686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84175" y="398463"/>
            <a:ext cx="6129338" cy="53768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B322F137-3005-447D-803E-7D2F9B48BB9A}"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597695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4176" y="398463"/>
            <a:ext cx="8375650" cy="42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smtClean="0"/>
              <a:t>Click to edit Master title style</a:t>
            </a:r>
          </a:p>
        </p:txBody>
      </p:sp>
      <p:sp>
        <p:nvSpPr>
          <p:cNvPr id="1027" name="Rectangle 3"/>
          <p:cNvSpPr>
            <a:spLocks noGrp="1" noChangeArrowheads="1"/>
          </p:cNvSpPr>
          <p:nvPr>
            <p:ph type="body" idx="1"/>
          </p:nvPr>
        </p:nvSpPr>
        <p:spPr bwMode="auto">
          <a:xfrm>
            <a:off x="384176" y="1708152"/>
            <a:ext cx="8374063" cy="406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030" name="Rectangle 6"/>
          <p:cNvSpPr>
            <a:spLocks noGrp="1" noChangeArrowheads="1"/>
          </p:cNvSpPr>
          <p:nvPr>
            <p:ph type="sldNum" sz="quarter" idx="4"/>
          </p:nvPr>
        </p:nvSpPr>
        <p:spPr bwMode="auto">
          <a:xfrm>
            <a:off x="7862889" y="6451600"/>
            <a:ext cx="900112" cy="179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1000" smtClean="0">
                <a:solidFill>
                  <a:schemeClr val="tx2"/>
                </a:solidFill>
              </a:defRPr>
            </a:lvl1pPr>
          </a:lstStyle>
          <a:p>
            <a:pPr fontAlgn="base">
              <a:spcBef>
                <a:spcPct val="0"/>
              </a:spcBef>
              <a:spcAft>
                <a:spcPct val="0"/>
              </a:spcAft>
              <a:defRPr/>
            </a:pPr>
            <a:fld id="{EC38CEA8-C7F8-45BB-821A-B468810AF48C}" type="slidenum">
              <a:rPr lang="en-GB" altLang="en-US">
                <a:solidFill>
                  <a:srgbClr val="FFFFFF"/>
                </a:solidFill>
              </a:rPr>
              <a:pPr fontAlgn="base">
                <a:spcBef>
                  <a:spcPct val="0"/>
                </a:spcBef>
                <a:spcAft>
                  <a:spcPct val="0"/>
                </a:spcAft>
                <a:defRPr/>
              </a:pPr>
              <a:t>‹#›</a:t>
            </a:fld>
            <a:endParaRPr lang="en-GB" altLang="en-US">
              <a:solidFill>
                <a:srgbClr val="FFFFFF"/>
              </a:solidFill>
            </a:endParaRPr>
          </a:p>
        </p:txBody>
      </p:sp>
    </p:spTree>
    <p:extLst>
      <p:ext uri="{BB962C8B-B14F-4D97-AF65-F5344CB8AC3E}">
        <p14:creationId xmlns:p14="http://schemas.microsoft.com/office/powerpoint/2010/main" val="35488585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2600" b="1">
          <a:solidFill>
            <a:schemeClr val="tx2"/>
          </a:solidFill>
          <a:latin typeface="+mj-lt"/>
          <a:ea typeface="+mj-ea"/>
          <a:cs typeface="+mj-cs"/>
        </a:defRPr>
      </a:lvl1pPr>
      <a:lvl2pPr algn="l" rtl="0" eaLnBrk="0" fontAlgn="base" hangingPunct="0">
        <a:spcBef>
          <a:spcPct val="0"/>
        </a:spcBef>
        <a:spcAft>
          <a:spcPct val="0"/>
        </a:spcAft>
        <a:defRPr sz="2600" b="1">
          <a:solidFill>
            <a:schemeClr val="tx2"/>
          </a:solidFill>
          <a:latin typeface="Arial" charset="0"/>
        </a:defRPr>
      </a:lvl2pPr>
      <a:lvl3pPr algn="l" rtl="0" eaLnBrk="0" fontAlgn="base" hangingPunct="0">
        <a:spcBef>
          <a:spcPct val="0"/>
        </a:spcBef>
        <a:spcAft>
          <a:spcPct val="0"/>
        </a:spcAft>
        <a:defRPr sz="2600" b="1">
          <a:solidFill>
            <a:schemeClr val="tx2"/>
          </a:solidFill>
          <a:latin typeface="Arial" charset="0"/>
        </a:defRPr>
      </a:lvl3pPr>
      <a:lvl4pPr algn="l" rtl="0" eaLnBrk="0" fontAlgn="base" hangingPunct="0">
        <a:spcBef>
          <a:spcPct val="0"/>
        </a:spcBef>
        <a:spcAft>
          <a:spcPct val="0"/>
        </a:spcAft>
        <a:defRPr sz="2600" b="1">
          <a:solidFill>
            <a:schemeClr val="tx2"/>
          </a:solidFill>
          <a:latin typeface="Arial" charset="0"/>
        </a:defRPr>
      </a:lvl4pPr>
      <a:lvl5pPr algn="l" rtl="0" eaLnBrk="0" fontAlgn="base" hangingPunct="0">
        <a:spcBef>
          <a:spcPct val="0"/>
        </a:spcBef>
        <a:spcAft>
          <a:spcPct val="0"/>
        </a:spcAft>
        <a:defRPr sz="2600" b="1">
          <a:solidFill>
            <a:schemeClr val="tx2"/>
          </a:solidFill>
          <a:latin typeface="Arial" charset="0"/>
        </a:defRPr>
      </a:lvl5pPr>
      <a:lvl6pPr marL="457200" algn="l" rtl="0" fontAlgn="base">
        <a:spcBef>
          <a:spcPct val="0"/>
        </a:spcBef>
        <a:spcAft>
          <a:spcPct val="0"/>
        </a:spcAft>
        <a:defRPr sz="2600" b="1">
          <a:solidFill>
            <a:schemeClr val="tx2"/>
          </a:solidFill>
          <a:latin typeface="Arial" charset="0"/>
        </a:defRPr>
      </a:lvl6pPr>
      <a:lvl7pPr marL="914400" algn="l" rtl="0" fontAlgn="base">
        <a:spcBef>
          <a:spcPct val="0"/>
        </a:spcBef>
        <a:spcAft>
          <a:spcPct val="0"/>
        </a:spcAft>
        <a:defRPr sz="2600" b="1">
          <a:solidFill>
            <a:schemeClr val="tx2"/>
          </a:solidFill>
          <a:latin typeface="Arial" charset="0"/>
        </a:defRPr>
      </a:lvl7pPr>
      <a:lvl8pPr marL="1371600" algn="l" rtl="0" fontAlgn="base">
        <a:spcBef>
          <a:spcPct val="0"/>
        </a:spcBef>
        <a:spcAft>
          <a:spcPct val="0"/>
        </a:spcAft>
        <a:defRPr sz="2600" b="1">
          <a:solidFill>
            <a:schemeClr val="tx2"/>
          </a:solidFill>
          <a:latin typeface="Arial" charset="0"/>
        </a:defRPr>
      </a:lvl8pPr>
      <a:lvl9pPr marL="1828800" algn="l" rtl="0" fontAlgn="base">
        <a:spcBef>
          <a:spcPct val="0"/>
        </a:spcBef>
        <a:spcAft>
          <a:spcPct val="0"/>
        </a:spcAft>
        <a:defRPr sz="2600" b="1">
          <a:solidFill>
            <a:schemeClr val="tx2"/>
          </a:solidFill>
          <a:latin typeface="Arial" charset="0"/>
        </a:defRPr>
      </a:lvl9pPr>
    </p:titleStyle>
    <p:bodyStyle>
      <a:lvl1pPr marL="269875" indent="-269875" algn="l" rtl="0" eaLnBrk="0" fontAlgn="base" hangingPunct="0">
        <a:spcBef>
          <a:spcPct val="0"/>
        </a:spcBef>
        <a:spcAft>
          <a:spcPct val="75000"/>
        </a:spcAft>
        <a:buChar char="•"/>
        <a:defRPr sz="2000">
          <a:solidFill>
            <a:schemeClr val="tx1"/>
          </a:solidFill>
          <a:latin typeface="+mn-lt"/>
          <a:ea typeface="+mn-ea"/>
          <a:cs typeface="+mn-cs"/>
        </a:defRPr>
      </a:lvl1pPr>
      <a:lvl2pPr marL="538163" indent="-266700" algn="l" rtl="0" eaLnBrk="0" fontAlgn="base" hangingPunct="0">
        <a:spcBef>
          <a:spcPct val="0"/>
        </a:spcBef>
        <a:spcAft>
          <a:spcPct val="75000"/>
        </a:spcAft>
        <a:buChar char="•"/>
        <a:defRPr sz="2000">
          <a:solidFill>
            <a:schemeClr val="tx1"/>
          </a:solidFill>
          <a:latin typeface="+mn-lt"/>
        </a:defRPr>
      </a:lvl2pPr>
      <a:lvl3pPr marL="809625" indent="-269875" algn="l" rtl="0" eaLnBrk="0" fontAlgn="base" hangingPunct="0">
        <a:spcBef>
          <a:spcPct val="0"/>
        </a:spcBef>
        <a:spcAft>
          <a:spcPct val="75000"/>
        </a:spcAft>
        <a:buChar char="•"/>
        <a:defRPr sz="2000">
          <a:solidFill>
            <a:schemeClr val="tx1"/>
          </a:solidFill>
          <a:latin typeface="+mn-lt"/>
        </a:defRPr>
      </a:lvl3pPr>
      <a:lvl4pPr marL="1079500" indent="-268288" algn="l" rtl="0" eaLnBrk="0" fontAlgn="base" hangingPunct="0">
        <a:spcBef>
          <a:spcPct val="0"/>
        </a:spcBef>
        <a:spcAft>
          <a:spcPct val="75000"/>
        </a:spcAft>
        <a:buChar char="•"/>
        <a:defRPr sz="2000">
          <a:solidFill>
            <a:schemeClr val="tx1"/>
          </a:solidFill>
          <a:latin typeface="+mn-lt"/>
        </a:defRPr>
      </a:lvl4pPr>
      <a:lvl5pPr marL="1350963" indent="-269875" algn="l" rtl="0" eaLnBrk="0" fontAlgn="base" hangingPunct="0">
        <a:spcBef>
          <a:spcPct val="0"/>
        </a:spcBef>
        <a:spcAft>
          <a:spcPct val="75000"/>
        </a:spcAft>
        <a:buChar char="•"/>
        <a:defRPr sz="2000">
          <a:solidFill>
            <a:schemeClr val="tx1"/>
          </a:solidFill>
          <a:latin typeface="+mn-lt"/>
        </a:defRPr>
      </a:lvl5pPr>
      <a:lvl6pPr marL="1808163" indent="-269875" algn="l" rtl="0" fontAlgn="base">
        <a:spcBef>
          <a:spcPct val="0"/>
        </a:spcBef>
        <a:spcAft>
          <a:spcPct val="75000"/>
        </a:spcAft>
        <a:buChar char="•"/>
        <a:defRPr sz="2000">
          <a:solidFill>
            <a:schemeClr val="tx1"/>
          </a:solidFill>
          <a:latin typeface="+mn-lt"/>
        </a:defRPr>
      </a:lvl6pPr>
      <a:lvl7pPr marL="2265363" indent="-269875" algn="l" rtl="0" fontAlgn="base">
        <a:spcBef>
          <a:spcPct val="0"/>
        </a:spcBef>
        <a:spcAft>
          <a:spcPct val="75000"/>
        </a:spcAft>
        <a:buChar char="•"/>
        <a:defRPr sz="2000">
          <a:solidFill>
            <a:schemeClr val="tx1"/>
          </a:solidFill>
          <a:latin typeface="+mn-lt"/>
        </a:defRPr>
      </a:lvl7pPr>
      <a:lvl8pPr marL="2722563" indent="-269875" algn="l" rtl="0" fontAlgn="base">
        <a:spcBef>
          <a:spcPct val="0"/>
        </a:spcBef>
        <a:spcAft>
          <a:spcPct val="75000"/>
        </a:spcAft>
        <a:buChar char="•"/>
        <a:defRPr sz="2000">
          <a:solidFill>
            <a:schemeClr val="tx1"/>
          </a:solidFill>
          <a:latin typeface="+mn-lt"/>
        </a:defRPr>
      </a:lvl8pPr>
      <a:lvl9pPr marL="3179763" indent="-269875" algn="l" rtl="0" fontAlgn="base">
        <a:spcBef>
          <a:spcPct val="0"/>
        </a:spcBef>
        <a:spcAft>
          <a:spcPct val="7500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2.gif"/></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pn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joh.cam.ac.uk/st-john%E2%80%99s-reading-group-health-inequalities"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hyperlink" Target="mailto:nmk33@medschl.cam.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GB" altLang="en-US" sz="3200" dirty="0"/>
              <a:t>The embodiment of disadvantage: Developmental programming and the </a:t>
            </a:r>
            <a:r>
              <a:rPr lang="en-GB" altLang="en-US" sz="3200" dirty="0" err="1"/>
              <a:t>lifecourse</a:t>
            </a:r>
            <a:r>
              <a:rPr lang="en-GB" altLang="en-US" sz="3200" dirty="0"/>
              <a:t> </a:t>
            </a:r>
            <a:endParaRPr lang="en-US" altLang="en-US" sz="3200" dirty="0" smtClean="0"/>
          </a:p>
        </p:txBody>
      </p:sp>
      <p:sp>
        <p:nvSpPr>
          <p:cNvPr id="3075" name="Rectangle 3"/>
          <p:cNvSpPr>
            <a:spLocks noGrp="1" noChangeArrowheads="1"/>
          </p:cNvSpPr>
          <p:nvPr>
            <p:ph type="subTitle" idx="1"/>
          </p:nvPr>
        </p:nvSpPr>
        <p:spPr>
          <a:xfrm>
            <a:off x="384175" y="4064504"/>
            <a:ext cx="8374063" cy="1202440"/>
          </a:xfrm>
        </p:spPr>
        <p:txBody>
          <a:bodyPr/>
          <a:lstStyle/>
          <a:p>
            <a:pPr eaLnBrk="1" hangingPunct="1"/>
            <a:r>
              <a:rPr lang="en-US" altLang="en-US" b="0" dirty="0" err="1" smtClean="0"/>
              <a:t>Dr</a:t>
            </a:r>
            <a:r>
              <a:rPr lang="en-US" altLang="en-US" b="0" dirty="0" smtClean="0"/>
              <a:t> Natasha Kriznik, St John’s College Cambridge</a:t>
            </a:r>
            <a:br>
              <a:rPr lang="en-US" altLang="en-US" b="0" dirty="0" smtClean="0"/>
            </a:br>
            <a:r>
              <a:rPr lang="en-US" altLang="en-US" b="0" dirty="0" smtClean="0"/>
              <a:t>Prof Mike Kelly, </a:t>
            </a:r>
            <a:r>
              <a:rPr lang="en-US" altLang="en-US" b="0" dirty="0"/>
              <a:t>St John’s College </a:t>
            </a:r>
            <a:r>
              <a:rPr lang="en-US" altLang="en-US" b="0" dirty="0" smtClean="0"/>
              <a:t>Cambridge</a:t>
            </a:r>
            <a:r>
              <a:rPr lang="en-US" altLang="en-US" b="0" dirty="0"/>
              <a:t/>
            </a:r>
            <a:br>
              <a:rPr lang="en-US" altLang="en-US" b="0" dirty="0"/>
            </a:br>
            <a:r>
              <a:rPr lang="en-US" altLang="en-US" b="0" dirty="0" smtClean="0"/>
              <a:t>Prof Ann Louise Kinmonth, </a:t>
            </a:r>
            <a:r>
              <a:rPr lang="en-US" altLang="en-US" b="0" dirty="0"/>
              <a:t>St John’s College </a:t>
            </a:r>
            <a:r>
              <a:rPr lang="en-US" altLang="en-US" b="0" dirty="0" smtClean="0"/>
              <a:t>Cambridge</a:t>
            </a:r>
            <a:r>
              <a:rPr lang="en-US" altLang="en-US" b="0" dirty="0"/>
              <a:t/>
            </a:r>
            <a:br>
              <a:rPr lang="en-US" altLang="en-US" b="0" dirty="0"/>
            </a:br>
            <a:r>
              <a:rPr lang="en-US" altLang="en-US" b="0" dirty="0" smtClean="0"/>
              <a:t>Prof Graham Burton, </a:t>
            </a:r>
            <a:r>
              <a:rPr lang="en-US" altLang="en-US" b="0" dirty="0"/>
              <a:t>St John’s College Cambridge</a:t>
            </a:r>
            <a:endParaRPr lang="en-US" altLang="en-US" b="0" dirty="0" smtClean="0"/>
          </a:p>
          <a:p>
            <a:pPr eaLnBrk="1" hangingPunct="1"/>
            <a:endParaRPr lang="en-US" altLang="en-US" dirty="0" smtClean="0"/>
          </a:p>
        </p:txBody>
      </p:sp>
      <p:sp>
        <p:nvSpPr>
          <p:cNvPr id="3076" name="Rectangle 4"/>
          <p:cNvSpPr>
            <a:spLocks noChangeArrowheads="1"/>
          </p:cNvSpPr>
          <p:nvPr/>
        </p:nvSpPr>
        <p:spPr bwMode="auto">
          <a:xfrm>
            <a:off x="384175" y="5512771"/>
            <a:ext cx="8374063" cy="261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GB" altLang="en-US" sz="1400" b="1" dirty="0" smtClean="0">
                <a:solidFill>
                  <a:srgbClr val="FFFFFF"/>
                </a:solidFill>
              </a:rPr>
              <a:t>BSA Medical Sociology Conference  Wednesday 7</a:t>
            </a:r>
            <a:r>
              <a:rPr lang="en-GB" altLang="en-US" sz="1400" b="1" baseline="30000" dirty="0" smtClean="0">
                <a:solidFill>
                  <a:srgbClr val="FFFFFF"/>
                </a:solidFill>
              </a:rPr>
              <a:t>th</a:t>
            </a:r>
            <a:r>
              <a:rPr lang="en-GB" altLang="en-US" sz="1400" b="1" dirty="0" smtClean="0">
                <a:solidFill>
                  <a:srgbClr val="FFFFFF"/>
                </a:solidFill>
              </a:rPr>
              <a:t>-Friday 9</a:t>
            </a:r>
            <a:r>
              <a:rPr lang="en-GB" altLang="en-US" sz="1400" b="1" baseline="30000" dirty="0" smtClean="0">
                <a:solidFill>
                  <a:srgbClr val="FFFFFF"/>
                </a:solidFill>
              </a:rPr>
              <a:t>th</a:t>
            </a:r>
            <a:r>
              <a:rPr lang="en-GB" altLang="en-US" sz="1400" b="1" dirty="0" smtClean="0">
                <a:solidFill>
                  <a:srgbClr val="FFFFFF"/>
                </a:solidFill>
              </a:rPr>
              <a:t> September 2016</a:t>
            </a:r>
          </a:p>
          <a:p>
            <a:pPr eaLnBrk="1" fontAlgn="base" hangingPunct="1">
              <a:spcBef>
                <a:spcPct val="0"/>
              </a:spcBef>
              <a:spcAft>
                <a:spcPct val="0"/>
              </a:spcAft>
            </a:pPr>
            <a:r>
              <a:rPr lang="en-GB" altLang="en-US" sz="1400" b="1" dirty="0" smtClean="0">
                <a:solidFill>
                  <a:srgbClr val="FFFFFF"/>
                </a:solidFill>
              </a:rPr>
              <a:t>Aston University</a:t>
            </a:r>
          </a:p>
        </p:txBody>
      </p:sp>
    </p:spTree>
    <p:extLst>
      <p:ext uri="{BB962C8B-B14F-4D97-AF65-F5344CB8AC3E}">
        <p14:creationId xmlns:p14="http://schemas.microsoft.com/office/powerpoint/2010/main" val="7843648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Overview</a:t>
            </a:r>
            <a:endParaRPr lang="en-GB" dirty="0"/>
          </a:p>
        </p:txBody>
      </p:sp>
      <p:sp>
        <p:nvSpPr>
          <p:cNvPr id="3" name="Content Placeholder 2"/>
          <p:cNvSpPr>
            <a:spLocks noGrp="1"/>
          </p:cNvSpPr>
          <p:nvPr>
            <p:ph idx="1"/>
          </p:nvPr>
        </p:nvSpPr>
        <p:spPr/>
        <p:txBody>
          <a:bodyPr/>
          <a:lstStyle/>
          <a:p>
            <a:r>
              <a:rPr lang="en-GB" dirty="0" smtClean="0"/>
              <a:t>Developmental programming</a:t>
            </a:r>
          </a:p>
          <a:p>
            <a:r>
              <a:rPr lang="en-GB" dirty="0" smtClean="0"/>
              <a:t>Relevance for sociology</a:t>
            </a:r>
          </a:p>
          <a:p>
            <a:r>
              <a:rPr lang="en-GB" dirty="0" smtClean="0"/>
              <a:t>The research project</a:t>
            </a:r>
          </a:p>
          <a:p>
            <a:r>
              <a:rPr lang="en-GB" dirty="0" smtClean="0"/>
              <a:t>Intergenerational transmission of health inequalities: linking sociological and biological explanations</a:t>
            </a:r>
          </a:p>
          <a:p>
            <a:r>
              <a:rPr lang="en-GB" dirty="0" smtClean="0"/>
              <a:t>Policy implications</a:t>
            </a:r>
          </a:p>
          <a:p>
            <a:r>
              <a:rPr lang="en-GB" dirty="0" smtClean="0"/>
              <a:t>Conclusion</a:t>
            </a:r>
            <a:endParaRPr lang="en-GB" dirty="0"/>
          </a:p>
        </p:txBody>
      </p:sp>
    </p:spTree>
    <p:extLst>
      <p:ext uri="{BB962C8B-B14F-4D97-AF65-F5344CB8AC3E}">
        <p14:creationId xmlns:p14="http://schemas.microsoft.com/office/powerpoint/2010/main" val="10869825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5"/>
          <p:cNvSpPr>
            <a:spLocks noGrp="1" noChangeArrowheads="1"/>
          </p:cNvSpPr>
          <p:nvPr>
            <p:ph idx="1"/>
          </p:nvPr>
        </p:nvSpPr>
        <p:spPr>
          <a:xfrm>
            <a:off x="384177" y="1708150"/>
            <a:ext cx="8374063" cy="4385146"/>
          </a:xfrm>
        </p:spPr>
        <p:txBody>
          <a:bodyPr/>
          <a:lstStyle/>
          <a:p>
            <a:r>
              <a:rPr lang="en-GB" dirty="0" smtClean="0"/>
              <a:t>Biological process where environmental factors influence gene expression during </a:t>
            </a:r>
            <a:r>
              <a:rPr lang="en-GB" i="1" dirty="0" smtClean="0"/>
              <a:t>in utero</a:t>
            </a:r>
            <a:r>
              <a:rPr lang="en-GB" dirty="0" smtClean="0"/>
              <a:t> growth and beyond</a:t>
            </a:r>
          </a:p>
          <a:p>
            <a:pPr lvl="1"/>
            <a:r>
              <a:rPr lang="en-GB" dirty="0"/>
              <a:t>Elevated stress hormones</a:t>
            </a:r>
          </a:p>
          <a:p>
            <a:pPr lvl="1"/>
            <a:r>
              <a:rPr lang="en-GB" dirty="0"/>
              <a:t>Poor maternal </a:t>
            </a:r>
            <a:r>
              <a:rPr lang="en-GB" dirty="0" smtClean="0"/>
              <a:t>nutrition</a:t>
            </a:r>
            <a:br>
              <a:rPr lang="en-GB" dirty="0" smtClean="0"/>
            </a:br>
            <a:endParaRPr lang="en-GB" dirty="0" smtClean="0"/>
          </a:p>
          <a:p>
            <a:r>
              <a:rPr lang="en-GB" dirty="0" smtClean="0"/>
              <a:t>Particularly important for periconceptional period:</a:t>
            </a:r>
            <a:br>
              <a:rPr lang="en-GB" dirty="0" smtClean="0"/>
            </a:br>
            <a:r>
              <a:rPr lang="en-GB" dirty="0" smtClean="0"/>
              <a:t>14 weeks before conception to 10 weeks after</a:t>
            </a:r>
            <a:br>
              <a:rPr lang="en-GB" dirty="0" smtClean="0"/>
            </a:br>
            <a:r>
              <a:rPr lang="en-GB" dirty="0" smtClean="0"/>
              <a:t>conception</a:t>
            </a:r>
            <a:br>
              <a:rPr lang="en-GB" dirty="0" smtClean="0"/>
            </a:br>
            <a:endParaRPr lang="en-GB" dirty="0"/>
          </a:p>
          <a:p>
            <a:r>
              <a:rPr lang="en-GB" dirty="0"/>
              <a:t>How early life events, both in the womb and after birth, influence future (adult) health and well-being</a:t>
            </a:r>
          </a:p>
          <a:p>
            <a:pPr lvl="1"/>
            <a:endParaRPr lang="en-GB" sz="1800" dirty="0"/>
          </a:p>
        </p:txBody>
      </p:sp>
      <p:pic>
        <p:nvPicPr>
          <p:cNvPr id="4" name="Picture 2" descr="http://learn.genetics.utah.edu/content/epigenetics/inheritance/images/DirectExposu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944" y="2420888"/>
            <a:ext cx="1884432" cy="1399992"/>
          </a:xfrm>
          <a:prstGeom prst="rect">
            <a:avLst/>
          </a:prstGeom>
          <a:noFill/>
          <a:extLst>
            <a:ext uri="{909E8E84-426E-40DD-AFC4-6F175D3DCCD1}">
              <a14:hiddenFill xmlns:a14="http://schemas.microsoft.com/office/drawing/2010/main">
                <a:solidFill>
                  <a:srgbClr val="FFFFFF"/>
                </a:solidFill>
              </a14:hiddenFill>
            </a:ext>
          </a:extLst>
        </p:spPr>
      </p:pic>
      <p:sp>
        <p:nvSpPr>
          <p:cNvPr id="4098" name="Rectangle 4"/>
          <p:cNvSpPr>
            <a:spLocks noGrp="1" noChangeArrowheads="1"/>
          </p:cNvSpPr>
          <p:nvPr>
            <p:ph type="title"/>
          </p:nvPr>
        </p:nvSpPr>
        <p:spPr/>
        <p:txBody>
          <a:bodyPr/>
          <a:lstStyle/>
          <a:p>
            <a:pPr eaLnBrk="1" hangingPunct="1"/>
            <a:r>
              <a:rPr lang="en-US" altLang="en-US" dirty="0" smtClean="0"/>
              <a:t>Developmental programming</a:t>
            </a:r>
          </a:p>
        </p:txBody>
      </p:sp>
      <p:pic>
        <p:nvPicPr>
          <p:cNvPr id="2050" name="Picture 2" descr="The 6 main recommendations of the Commission on Ending Childhood Obes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0240" y="2360334"/>
            <a:ext cx="2328316" cy="2755966"/>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7762452" y="3726554"/>
            <a:ext cx="936104" cy="98682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cxnSp>
        <p:nvCxnSpPr>
          <p:cNvPr id="5" name="Straight Connector 4"/>
          <p:cNvCxnSpPr/>
          <p:nvPr/>
        </p:nvCxnSpPr>
        <p:spPr>
          <a:xfrm>
            <a:off x="6228184" y="4077074"/>
            <a:ext cx="1534268" cy="14289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70858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p:txBody>
          <a:bodyPr/>
          <a:lstStyle/>
          <a:p>
            <a:pPr eaLnBrk="1" hangingPunct="1"/>
            <a:r>
              <a:rPr lang="en-GB" dirty="0" smtClean="0"/>
              <a:t>Why should (medical) sociology be interested?</a:t>
            </a:r>
            <a:endParaRPr lang="en-US" altLang="en-US" dirty="0" smtClean="0"/>
          </a:p>
        </p:txBody>
      </p:sp>
      <p:sp>
        <p:nvSpPr>
          <p:cNvPr id="4099" name="Rectangle 5"/>
          <p:cNvSpPr>
            <a:spLocks noGrp="1" noChangeArrowheads="1"/>
          </p:cNvSpPr>
          <p:nvPr>
            <p:ph idx="1"/>
          </p:nvPr>
        </p:nvSpPr>
        <p:spPr/>
        <p:txBody>
          <a:bodyPr/>
          <a:lstStyle/>
          <a:p>
            <a:r>
              <a:rPr lang="en-GB" dirty="0" smtClean="0"/>
              <a:t>Developmental programming concerned </a:t>
            </a:r>
            <a:r>
              <a:rPr lang="en-GB" dirty="0"/>
              <a:t>with influence of wider </a:t>
            </a:r>
            <a:r>
              <a:rPr lang="en-GB" dirty="0" smtClean="0"/>
              <a:t>environment and its impact on biological development </a:t>
            </a:r>
          </a:p>
          <a:p>
            <a:endParaRPr lang="en-GB" dirty="0"/>
          </a:p>
          <a:p>
            <a:r>
              <a:rPr lang="en-GB" dirty="0" smtClean="0"/>
              <a:t>The foetus's </a:t>
            </a:r>
            <a:r>
              <a:rPr lang="en-GB" dirty="0"/>
              <a:t>environment is the </a:t>
            </a:r>
            <a:r>
              <a:rPr lang="en-GB" dirty="0" smtClean="0"/>
              <a:t>mother; </a:t>
            </a:r>
            <a:r>
              <a:rPr lang="en-GB" dirty="0"/>
              <a:t>the mother’s environment is the </a:t>
            </a:r>
            <a:r>
              <a:rPr lang="en-GB" dirty="0" smtClean="0"/>
              <a:t>social</a:t>
            </a:r>
            <a:endParaRPr lang="en-GB" dirty="0"/>
          </a:p>
          <a:p>
            <a:pPr eaLnBrk="1" hangingPunct="1"/>
            <a:endParaRPr lang="en-US" altLang="en-US" dirty="0" smtClean="0"/>
          </a:p>
        </p:txBody>
      </p:sp>
      <p:pic>
        <p:nvPicPr>
          <p:cNvPr id="1026" name="Picture 2" descr="http://img.thesun.co.uk/aidemitlum/archive/00549/SNN0821A_280_549572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468844" cy="204589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clipartkid.com/images/101/shared-by-tiffany-07-15-2013-KP0eS4-clipar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29507" y="3861048"/>
            <a:ext cx="2006252" cy="200625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359466" y="3472696"/>
            <a:ext cx="1944216" cy="43204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GB" sz="1400" dirty="0">
                <a:solidFill>
                  <a:srgbClr val="003E72"/>
                </a:solidFill>
              </a:rPr>
              <a:t>Norms and expectations</a:t>
            </a:r>
          </a:p>
        </p:txBody>
      </p:sp>
      <p:sp>
        <p:nvSpPr>
          <p:cNvPr id="8" name="Rectangle 7"/>
          <p:cNvSpPr/>
          <p:nvPr/>
        </p:nvSpPr>
        <p:spPr>
          <a:xfrm>
            <a:off x="6732240" y="4293096"/>
            <a:ext cx="1944216" cy="43204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1400" dirty="0">
                <a:solidFill>
                  <a:srgbClr val="003E72"/>
                </a:solidFill>
              </a:rPr>
              <a:t>Food and drink</a:t>
            </a:r>
          </a:p>
        </p:txBody>
      </p:sp>
      <p:sp>
        <p:nvSpPr>
          <p:cNvPr id="9" name="Rectangle 8"/>
          <p:cNvSpPr/>
          <p:nvPr/>
        </p:nvSpPr>
        <p:spPr>
          <a:xfrm>
            <a:off x="6704941" y="4883993"/>
            <a:ext cx="1944216" cy="43204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GB" sz="1400" dirty="0">
                <a:solidFill>
                  <a:srgbClr val="003E72"/>
                </a:solidFill>
              </a:rPr>
              <a:t>Living conditions</a:t>
            </a:r>
          </a:p>
        </p:txBody>
      </p:sp>
      <p:sp>
        <p:nvSpPr>
          <p:cNvPr id="10" name="Rectangle 9"/>
          <p:cNvSpPr/>
          <p:nvPr/>
        </p:nvSpPr>
        <p:spPr>
          <a:xfrm>
            <a:off x="6524600" y="5600712"/>
            <a:ext cx="1944216" cy="43204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1400" dirty="0">
                <a:solidFill>
                  <a:srgbClr val="003E72"/>
                </a:solidFill>
              </a:rPr>
              <a:t>Working conditions</a:t>
            </a:r>
          </a:p>
        </p:txBody>
      </p:sp>
      <p:sp>
        <p:nvSpPr>
          <p:cNvPr id="11" name="Rectangle 10"/>
          <p:cNvSpPr/>
          <p:nvPr/>
        </p:nvSpPr>
        <p:spPr>
          <a:xfrm>
            <a:off x="3923928" y="4157464"/>
            <a:ext cx="1944216" cy="43204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1400" dirty="0">
                <a:solidFill>
                  <a:srgbClr val="003E72"/>
                </a:solidFill>
              </a:rPr>
              <a:t>Socio-economic situation</a:t>
            </a:r>
          </a:p>
        </p:txBody>
      </p:sp>
      <p:sp>
        <p:nvSpPr>
          <p:cNvPr id="12" name="Rectangle 11"/>
          <p:cNvSpPr/>
          <p:nvPr/>
        </p:nvSpPr>
        <p:spPr>
          <a:xfrm>
            <a:off x="3923928" y="4792279"/>
            <a:ext cx="1944216" cy="43204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1400" dirty="0">
                <a:solidFill>
                  <a:srgbClr val="003E72"/>
                </a:solidFill>
              </a:rPr>
              <a:t>Pollution</a:t>
            </a:r>
          </a:p>
        </p:txBody>
      </p:sp>
      <p:sp>
        <p:nvSpPr>
          <p:cNvPr id="13" name="Rectangle 12"/>
          <p:cNvSpPr/>
          <p:nvPr/>
        </p:nvSpPr>
        <p:spPr>
          <a:xfrm>
            <a:off x="4009143" y="5435252"/>
            <a:ext cx="2071464" cy="43204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GB" sz="1400" dirty="0">
                <a:solidFill>
                  <a:srgbClr val="003E72"/>
                </a:solidFill>
              </a:rPr>
              <a:t>Environment/biosphere</a:t>
            </a:r>
          </a:p>
        </p:txBody>
      </p:sp>
      <p:sp>
        <p:nvSpPr>
          <p:cNvPr id="14" name="Rectangle 13"/>
          <p:cNvSpPr/>
          <p:nvPr/>
        </p:nvSpPr>
        <p:spPr>
          <a:xfrm>
            <a:off x="6524600" y="3725416"/>
            <a:ext cx="1944216" cy="43204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1400" dirty="0">
                <a:solidFill>
                  <a:srgbClr val="003E72"/>
                </a:solidFill>
              </a:rPr>
              <a:t>Everyday practices</a:t>
            </a:r>
          </a:p>
        </p:txBody>
      </p:sp>
    </p:spTree>
    <p:extLst>
      <p:ext uri="{BB962C8B-B14F-4D97-AF65-F5344CB8AC3E}">
        <p14:creationId xmlns:p14="http://schemas.microsoft.com/office/powerpoint/2010/main" val="24072016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Why should (medical) sociology be interested?</a:t>
            </a:r>
          </a:p>
        </p:txBody>
      </p:sp>
      <p:sp>
        <p:nvSpPr>
          <p:cNvPr id="3" name="Content Placeholder 2"/>
          <p:cNvSpPr>
            <a:spLocks noGrp="1"/>
          </p:cNvSpPr>
          <p:nvPr>
            <p:ph idx="1"/>
          </p:nvPr>
        </p:nvSpPr>
        <p:spPr/>
        <p:txBody>
          <a:bodyPr/>
          <a:lstStyle/>
          <a:p>
            <a:r>
              <a:rPr lang="en-GB" dirty="0"/>
              <a:t>Sociology is aware of the impact of social context on health - but fewer clear attempts to substantially link with biological explanations</a:t>
            </a:r>
          </a:p>
          <a:p>
            <a:pPr lvl="1"/>
            <a:r>
              <a:rPr lang="en-GB" dirty="0"/>
              <a:t>Historical tensions </a:t>
            </a:r>
          </a:p>
          <a:p>
            <a:pPr lvl="1"/>
            <a:r>
              <a:rPr lang="en-GB" dirty="0"/>
              <a:t>Fears of </a:t>
            </a:r>
            <a:r>
              <a:rPr lang="en-GB" dirty="0" smtClean="0"/>
              <a:t>reductionism</a:t>
            </a:r>
            <a:br>
              <a:rPr lang="en-GB" dirty="0" smtClean="0"/>
            </a:br>
            <a:endParaRPr lang="en-GB" dirty="0"/>
          </a:p>
          <a:p>
            <a:r>
              <a:rPr lang="en-GB" dirty="0" smtClean="0"/>
              <a:t>Some moves towards suggesting the need for further integration (e.g. </a:t>
            </a:r>
            <a:r>
              <a:rPr lang="en-GB" dirty="0" err="1" smtClean="0"/>
              <a:t>Meloni</a:t>
            </a:r>
            <a:r>
              <a:rPr lang="en-GB" dirty="0" smtClean="0"/>
              <a:t>) but not really mainstream thinking</a:t>
            </a:r>
            <a:br>
              <a:rPr lang="en-GB" dirty="0" smtClean="0"/>
            </a:br>
            <a:endParaRPr lang="en-GB" dirty="0" smtClean="0"/>
          </a:p>
          <a:p>
            <a:r>
              <a:rPr lang="en-GB" dirty="0" smtClean="0"/>
              <a:t>Yet </a:t>
            </a:r>
            <a:r>
              <a:rPr lang="en-GB" dirty="0"/>
              <a:t>pregnancy, early years and childhood development are key areas in public health policy and </a:t>
            </a:r>
            <a:r>
              <a:rPr lang="en-GB" dirty="0" smtClean="0"/>
              <a:t>research – as well as health</a:t>
            </a:r>
            <a:endParaRPr lang="en-GB" dirty="0"/>
          </a:p>
          <a:p>
            <a:endParaRPr lang="en-GB" dirty="0"/>
          </a:p>
        </p:txBody>
      </p:sp>
    </p:spTree>
    <p:extLst>
      <p:ext uri="{BB962C8B-B14F-4D97-AF65-F5344CB8AC3E}">
        <p14:creationId xmlns:p14="http://schemas.microsoft.com/office/powerpoint/2010/main" val="42837152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p:txBody>
          <a:bodyPr/>
          <a:lstStyle/>
          <a:p>
            <a:pPr eaLnBrk="1" hangingPunct="1"/>
            <a:r>
              <a:rPr lang="en-GB" dirty="0"/>
              <a:t>Why should (medical) sociology be interested?</a:t>
            </a:r>
            <a:endParaRPr lang="en-US" altLang="en-US" dirty="0" smtClean="0"/>
          </a:p>
        </p:txBody>
      </p:sp>
      <p:sp>
        <p:nvSpPr>
          <p:cNvPr id="3" name="Rectangular Callout 2"/>
          <p:cNvSpPr/>
          <p:nvPr/>
        </p:nvSpPr>
        <p:spPr>
          <a:xfrm>
            <a:off x="467544" y="3717032"/>
            <a:ext cx="3888432" cy="1616286"/>
          </a:xfrm>
          <a:prstGeom prst="wedgeRectCallout">
            <a:avLst>
              <a:gd name="adj1" fmla="val -20833"/>
              <a:gd name="adj2" fmla="val 61972"/>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400" b="1" kern="0" dirty="0"/>
              <a:t>Epigenetics “provides a new understanding of the ways in which social and biological experiences and processes intertwine across the life course and may even be inherited across generations” </a:t>
            </a:r>
            <a:r>
              <a:rPr lang="en-GB" sz="1400" i="1" kern="0" dirty="0"/>
              <a:t>(</a:t>
            </a:r>
            <a:r>
              <a:rPr lang="en-GB" sz="1400" i="1" kern="0" dirty="0" err="1"/>
              <a:t>Warin</a:t>
            </a:r>
            <a:r>
              <a:rPr lang="en-GB" sz="1400" i="1" kern="0" dirty="0"/>
              <a:t> et al., 2015: 5)</a:t>
            </a:r>
          </a:p>
          <a:p>
            <a:pPr algn="ctr"/>
            <a:endParaRPr lang="en-GB" sz="1400" dirty="0"/>
          </a:p>
        </p:txBody>
      </p:sp>
      <p:sp>
        <p:nvSpPr>
          <p:cNvPr id="8" name="Rectangular Callout 7"/>
          <p:cNvSpPr/>
          <p:nvPr/>
        </p:nvSpPr>
        <p:spPr>
          <a:xfrm>
            <a:off x="1666693" y="1700808"/>
            <a:ext cx="2520280" cy="1431776"/>
          </a:xfrm>
          <a:prstGeom prst="wedgeRectCallout">
            <a:avLst>
              <a:gd name="adj1" fmla="val -20396"/>
              <a:gd name="adj2" fmla="val 6889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t>“No longer are social theories thought progressive by virtue of their distance from the biological” </a:t>
            </a:r>
            <a:r>
              <a:rPr lang="en-GB" sz="1400" i="1" dirty="0"/>
              <a:t>(Rose, 2013: 4)</a:t>
            </a:r>
          </a:p>
          <a:p>
            <a:pPr algn="ctr"/>
            <a:endParaRPr lang="en-GB" sz="1400" dirty="0"/>
          </a:p>
        </p:txBody>
      </p:sp>
      <p:sp>
        <p:nvSpPr>
          <p:cNvPr id="9" name="Rectangular Callout 8"/>
          <p:cNvSpPr/>
          <p:nvPr/>
        </p:nvSpPr>
        <p:spPr>
          <a:xfrm>
            <a:off x="4791348" y="2446594"/>
            <a:ext cx="3852428" cy="2088232"/>
          </a:xfrm>
          <a:prstGeom prst="wedgeRectCallout">
            <a:avLst>
              <a:gd name="adj1" fmla="val -20833"/>
              <a:gd name="adj2" fmla="val 61972"/>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1400" b="1" kern="0" dirty="0" smtClean="0"/>
              <a:t>The sociobiological translation: “how human beings receive messages regarding their social conditions, convert the information into perceptions, and then translate the perceptions into biological signals that are antecedents to diseases which may take decades before becoming clinically apparent” </a:t>
            </a:r>
            <a:r>
              <a:rPr lang="en-GB" sz="1400" i="1" kern="0" dirty="0" smtClean="0"/>
              <a:t>(</a:t>
            </a:r>
            <a:r>
              <a:rPr lang="en-GB" sz="1400" i="1" kern="0" dirty="0" err="1" smtClean="0"/>
              <a:t>Tarlov</a:t>
            </a:r>
            <a:r>
              <a:rPr lang="en-GB" sz="1400" i="1" kern="0" dirty="0" smtClean="0"/>
              <a:t>, 1996: 71)</a:t>
            </a:r>
            <a:endParaRPr lang="en-GB" sz="1400" i="1" kern="0" dirty="0"/>
          </a:p>
          <a:p>
            <a:pPr algn="ctr"/>
            <a:endParaRPr lang="en-GB" sz="1400" dirty="0"/>
          </a:p>
        </p:txBody>
      </p:sp>
    </p:spTree>
    <p:extLst>
      <p:ext uri="{BB962C8B-B14F-4D97-AF65-F5344CB8AC3E}">
        <p14:creationId xmlns:p14="http://schemas.microsoft.com/office/powerpoint/2010/main" val="24241831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p:txBody>
          <a:bodyPr/>
          <a:lstStyle/>
          <a:p>
            <a:pPr eaLnBrk="1" hangingPunct="1"/>
            <a:r>
              <a:rPr lang="en-GB" dirty="0" smtClean="0"/>
              <a:t>The research project</a:t>
            </a:r>
            <a:endParaRPr lang="en-US" altLang="en-US" dirty="0" smtClean="0"/>
          </a:p>
        </p:txBody>
      </p:sp>
      <p:sp>
        <p:nvSpPr>
          <p:cNvPr id="4099" name="Rectangle 5"/>
          <p:cNvSpPr>
            <a:spLocks noGrp="1" noChangeArrowheads="1"/>
          </p:cNvSpPr>
          <p:nvPr>
            <p:ph idx="1"/>
          </p:nvPr>
        </p:nvSpPr>
        <p:spPr/>
        <p:txBody>
          <a:bodyPr/>
          <a:lstStyle/>
          <a:p>
            <a:pPr eaLnBrk="1" hangingPunct="1"/>
            <a:r>
              <a:rPr lang="en-GB" dirty="0"/>
              <a:t>Interdisciplinary group: sociologists, </a:t>
            </a:r>
            <a:r>
              <a:rPr lang="en-GB" dirty="0" smtClean="0"/>
              <a:t/>
            </a:r>
            <a:br>
              <a:rPr lang="en-GB" dirty="0" smtClean="0"/>
            </a:br>
            <a:r>
              <a:rPr lang="en-GB" dirty="0" smtClean="0"/>
              <a:t>philosophers</a:t>
            </a:r>
            <a:r>
              <a:rPr lang="en-GB" dirty="0"/>
              <a:t>, </a:t>
            </a:r>
            <a:r>
              <a:rPr lang="en-GB" dirty="0" smtClean="0"/>
              <a:t>medics, biologists, </a:t>
            </a:r>
            <a:r>
              <a:rPr lang="en-GB" dirty="0"/>
              <a:t>psychologists, </a:t>
            </a:r>
            <a:r>
              <a:rPr lang="en-GB" dirty="0" smtClean="0"/>
              <a:t/>
            </a:r>
            <a:br>
              <a:rPr lang="en-GB" dirty="0" smtClean="0"/>
            </a:br>
            <a:r>
              <a:rPr lang="en-GB" dirty="0" smtClean="0"/>
              <a:t>historians</a:t>
            </a:r>
          </a:p>
          <a:p>
            <a:pPr eaLnBrk="1" hangingPunct="1"/>
            <a:endParaRPr lang="en-GB" dirty="0" smtClean="0"/>
          </a:p>
          <a:p>
            <a:pPr eaLnBrk="1" hangingPunct="1"/>
            <a:r>
              <a:rPr lang="en-GB" dirty="0" smtClean="0"/>
              <a:t>Interested </a:t>
            </a:r>
            <a:r>
              <a:rPr lang="en-GB" dirty="0"/>
              <a:t>in the interface between </a:t>
            </a:r>
            <a:br>
              <a:rPr lang="en-GB" dirty="0"/>
            </a:br>
            <a:r>
              <a:rPr lang="en-GB" dirty="0" smtClean="0"/>
              <a:t>the social and biological systems </a:t>
            </a:r>
            <a:br>
              <a:rPr lang="en-GB" dirty="0" smtClean="0"/>
            </a:br>
            <a:r>
              <a:rPr lang="en-GB" dirty="0" smtClean="0"/>
              <a:t>in relation to health</a:t>
            </a:r>
            <a:endParaRPr lang="en-GB" dirty="0"/>
          </a:p>
          <a:p>
            <a:pPr eaLnBrk="1" hangingPunct="1"/>
            <a:endParaRPr lang="en-GB" dirty="0" smtClean="0"/>
          </a:p>
          <a:p>
            <a:pPr eaLnBrk="1" hangingPunct="1"/>
            <a:r>
              <a:rPr lang="en-GB" dirty="0" smtClean="0"/>
              <a:t>Exploring sociological theory and concepts</a:t>
            </a:r>
            <a:br>
              <a:rPr lang="en-GB" dirty="0" smtClean="0"/>
            </a:br>
            <a:r>
              <a:rPr lang="en-GB" dirty="0" smtClean="0"/>
              <a:t>that might illuminate this interface</a:t>
            </a:r>
            <a:endParaRPr lang="en-GB" dirty="0"/>
          </a:p>
          <a:p>
            <a:pPr eaLnBrk="1" hangingPunct="1"/>
            <a:endParaRPr lang="en-US" altLang="en-US" dirty="0" smtClean="0"/>
          </a:p>
        </p:txBody>
      </p:sp>
      <p:grpSp>
        <p:nvGrpSpPr>
          <p:cNvPr id="4" name="Group 3"/>
          <p:cNvGrpSpPr/>
          <p:nvPr/>
        </p:nvGrpSpPr>
        <p:grpSpPr>
          <a:xfrm>
            <a:off x="4997721" y="1959662"/>
            <a:ext cx="4032448" cy="3608004"/>
            <a:chOff x="4644008" y="1399823"/>
            <a:chExt cx="4032448" cy="3608004"/>
          </a:xfrm>
        </p:grpSpPr>
        <p:grpSp>
          <p:nvGrpSpPr>
            <p:cNvPr id="5" name="Group 4"/>
            <p:cNvGrpSpPr/>
            <p:nvPr/>
          </p:nvGrpSpPr>
          <p:grpSpPr>
            <a:xfrm>
              <a:off x="4644008" y="2991603"/>
              <a:ext cx="4032448" cy="2016224"/>
              <a:chOff x="4644008" y="2991603"/>
              <a:chExt cx="4032448" cy="2016224"/>
            </a:xfrm>
          </p:grpSpPr>
          <p:graphicFrame>
            <p:nvGraphicFramePr>
              <p:cNvPr id="8" name="Content Placeholder 3"/>
              <p:cNvGraphicFramePr>
                <a:graphicFrameLocks/>
              </p:cNvGraphicFramePr>
              <p:nvPr>
                <p:extLst/>
              </p:nvPr>
            </p:nvGraphicFramePr>
            <p:xfrm>
              <a:off x="4644008" y="2991603"/>
              <a:ext cx="4032448" cy="20162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p:cNvSpPr txBox="1"/>
              <p:nvPr/>
            </p:nvSpPr>
            <p:spPr>
              <a:xfrm>
                <a:off x="6356082" y="3049276"/>
                <a:ext cx="494736" cy="1892341"/>
              </a:xfrm>
              <a:prstGeom prst="ellipse">
                <a:avLst/>
              </a:prstGeom>
              <a:noFill/>
              <a:ln>
                <a:solidFill>
                  <a:schemeClr val="tx1"/>
                </a:solidFill>
              </a:ln>
            </p:spPr>
            <p:txBody>
              <a:bodyPr vert="wordArtVert" wrap="square" rtlCol="0">
                <a:spAutoFit/>
              </a:bodyPr>
              <a:lstStyle/>
              <a:p>
                <a:pPr algn="ctr"/>
                <a:r>
                  <a:rPr lang="en-GB" sz="1000" b="1" dirty="0">
                    <a:solidFill>
                      <a:srgbClr val="003E72"/>
                    </a:solidFill>
                  </a:rPr>
                  <a:t>HEALTH</a:t>
                </a:r>
              </a:p>
            </p:txBody>
          </p:sp>
        </p:grpSp>
        <p:cxnSp>
          <p:nvCxnSpPr>
            <p:cNvPr id="6" name="Straight Connector 5"/>
            <p:cNvCxnSpPr>
              <a:stCxn id="9" idx="0"/>
              <a:endCxn id="7" idx="2"/>
            </p:cNvCxnSpPr>
            <p:nvPr/>
          </p:nvCxnSpPr>
          <p:spPr>
            <a:xfrm flipV="1">
              <a:off x="6603450" y="2797095"/>
              <a:ext cx="17312" cy="252181"/>
            </a:xfrm>
            <a:prstGeom prst="line">
              <a:avLst/>
            </a:prstGeom>
            <a:ln w="19050"/>
          </p:spPr>
          <p:style>
            <a:lnRef idx="1">
              <a:schemeClr val="dk1"/>
            </a:lnRef>
            <a:fillRef idx="0">
              <a:schemeClr val="dk1"/>
            </a:fillRef>
            <a:effectRef idx="0">
              <a:schemeClr val="dk1"/>
            </a:effectRef>
            <a:fontRef idx="minor">
              <a:schemeClr val="tx1"/>
            </a:fontRef>
          </p:style>
        </p:cxnSp>
        <p:sp>
          <p:nvSpPr>
            <p:cNvPr id="7" name="Rectangle 6"/>
            <p:cNvSpPr/>
            <p:nvPr/>
          </p:nvSpPr>
          <p:spPr>
            <a:xfrm>
              <a:off x="5717651" y="1399823"/>
              <a:ext cx="1806222" cy="1397272"/>
            </a:xfrm>
            <a:prstGeom prst="rect">
              <a:avLst/>
            </a:prstGeom>
          </p:spPr>
          <p:style>
            <a:lnRef idx="1">
              <a:schemeClr val="accent1"/>
            </a:lnRef>
            <a:fillRef idx="2">
              <a:schemeClr val="accent1"/>
            </a:fillRef>
            <a:effectRef idx="1">
              <a:schemeClr val="accent1"/>
            </a:effectRef>
            <a:fontRef idx="minor">
              <a:schemeClr val="dk1"/>
            </a:fontRef>
          </p:style>
          <p:txBody>
            <a:bodyPr rtlCol="0" anchor="t" anchorCtr="0"/>
            <a:lstStyle/>
            <a:p>
              <a:pPr marL="285750" indent="-285750" algn="just">
                <a:buFont typeface="Arial" panose="020B0604020202020204" pitchFamily="34" charset="0"/>
                <a:buChar char="•"/>
              </a:pPr>
              <a:r>
                <a:rPr lang="en-GB" sz="1400" b="1" dirty="0">
                  <a:solidFill>
                    <a:srgbClr val="003E72"/>
                  </a:solidFill>
                </a:rPr>
                <a:t>Disease causation</a:t>
              </a:r>
            </a:p>
            <a:p>
              <a:pPr marL="285750" indent="-285750" algn="just">
                <a:buFont typeface="Arial" panose="020B0604020202020204" pitchFamily="34" charset="0"/>
                <a:buChar char="•"/>
              </a:pPr>
              <a:r>
                <a:rPr lang="en-GB" sz="1400" b="1" dirty="0">
                  <a:solidFill>
                    <a:srgbClr val="003E72"/>
                  </a:solidFill>
                </a:rPr>
                <a:t>Health Inequalities</a:t>
              </a:r>
            </a:p>
            <a:p>
              <a:pPr marL="285750" indent="-285750" algn="just">
                <a:buFont typeface="Arial" panose="020B0604020202020204" pitchFamily="34" charset="0"/>
                <a:buChar char="•"/>
              </a:pPr>
              <a:r>
                <a:rPr lang="en-GB" sz="1400" b="1" dirty="0">
                  <a:solidFill>
                    <a:srgbClr val="003E72"/>
                  </a:solidFill>
                </a:rPr>
                <a:t>Developmental programming</a:t>
              </a:r>
            </a:p>
          </p:txBody>
        </p:sp>
      </p:grpSp>
    </p:spTree>
    <p:extLst>
      <p:ext uri="{BB962C8B-B14F-4D97-AF65-F5344CB8AC3E}">
        <p14:creationId xmlns:p14="http://schemas.microsoft.com/office/powerpoint/2010/main" val="9534559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capital and health</a:t>
            </a:r>
            <a:endParaRPr lang="en-GB" dirty="0"/>
          </a:p>
        </p:txBody>
      </p:sp>
      <p:sp>
        <p:nvSpPr>
          <p:cNvPr id="3" name="Content Placeholder 2"/>
          <p:cNvSpPr>
            <a:spLocks noGrp="1"/>
          </p:cNvSpPr>
          <p:nvPr>
            <p:ph idx="1"/>
          </p:nvPr>
        </p:nvSpPr>
        <p:spPr/>
        <p:txBody>
          <a:bodyPr/>
          <a:lstStyle/>
          <a:p>
            <a:r>
              <a:rPr lang="en-GB" dirty="0"/>
              <a:t>Transmission of social (</a:t>
            </a:r>
            <a:r>
              <a:rPr lang="en-GB" dirty="0" smtClean="0"/>
              <a:t>dis)advantage</a:t>
            </a:r>
          </a:p>
          <a:p>
            <a:pPr lvl="1"/>
            <a:r>
              <a:rPr lang="en-GB" sz="1800" dirty="0"/>
              <a:t>Networks as a resource </a:t>
            </a:r>
            <a:r>
              <a:rPr lang="en-GB" sz="1800" dirty="0" smtClean="0"/>
              <a:t/>
            </a:r>
            <a:br>
              <a:rPr lang="en-GB" sz="1800" dirty="0" smtClean="0"/>
            </a:br>
            <a:endParaRPr lang="en-GB" sz="1800" b="1" dirty="0" smtClean="0"/>
          </a:p>
          <a:p>
            <a:pPr lvl="1"/>
            <a:r>
              <a:rPr lang="en-GB" sz="1800" b="1" dirty="0" smtClean="0"/>
              <a:t>Relationships</a:t>
            </a:r>
            <a:r>
              <a:rPr lang="en-GB" sz="1800" dirty="0" smtClean="0"/>
              <a:t> </a:t>
            </a:r>
            <a:r>
              <a:rPr lang="en-GB" sz="1800" dirty="0"/>
              <a:t>with others – </a:t>
            </a:r>
            <a:r>
              <a:rPr lang="en-GB" sz="1800" dirty="0" smtClean="0"/>
              <a:t/>
            </a:r>
            <a:br>
              <a:rPr lang="en-GB" sz="1800" dirty="0" smtClean="0"/>
            </a:br>
            <a:r>
              <a:rPr lang="en-GB" sz="1800" dirty="0" smtClean="0"/>
              <a:t>“</a:t>
            </a:r>
            <a:r>
              <a:rPr lang="en-GB" sz="1800" dirty="0"/>
              <a:t>it’s not what you know but who you know</a:t>
            </a:r>
            <a:r>
              <a:rPr lang="en-GB" sz="1800" dirty="0" smtClean="0"/>
              <a:t>”</a:t>
            </a:r>
            <a:br>
              <a:rPr lang="en-GB" sz="1800" dirty="0" smtClean="0"/>
            </a:br>
            <a:endParaRPr lang="en-GB" sz="1800" dirty="0" smtClean="0"/>
          </a:p>
          <a:p>
            <a:pPr lvl="1"/>
            <a:r>
              <a:rPr lang="en-GB" sz="1800" dirty="0" smtClean="0"/>
              <a:t>Group </a:t>
            </a:r>
            <a:r>
              <a:rPr lang="en-GB" sz="1800" dirty="0"/>
              <a:t>identity, </a:t>
            </a:r>
            <a:r>
              <a:rPr lang="en-GB" sz="1800" dirty="0" smtClean="0"/>
              <a:t>cohesion</a:t>
            </a:r>
            <a:br>
              <a:rPr lang="en-GB" sz="1800" dirty="0" smtClean="0"/>
            </a:br>
            <a:endParaRPr lang="en-GB" sz="1800" dirty="0" smtClean="0"/>
          </a:p>
          <a:p>
            <a:pPr lvl="1"/>
            <a:r>
              <a:rPr lang="en-GB" sz="1800" dirty="0" smtClean="0"/>
              <a:t>Collectively </a:t>
            </a:r>
            <a:r>
              <a:rPr lang="en-GB" sz="1800" dirty="0"/>
              <a:t>owned </a:t>
            </a:r>
            <a:r>
              <a:rPr lang="en-GB" sz="1800" dirty="0" smtClean="0"/>
              <a:t>capital</a:t>
            </a:r>
            <a:br>
              <a:rPr lang="en-GB" sz="1800" dirty="0" smtClean="0"/>
            </a:br>
            <a:endParaRPr lang="en-GB" sz="1800" dirty="0" smtClean="0"/>
          </a:p>
          <a:p>
            <a:pPr lvl="1"/>
            <a:r>
              <a:rPr lang="en-GB" sz="1800" dirty="0" smtClean="0"/>
              <a:t>Norms</a:t>
            </a:r>
            <a:r>
              <a:rPr lang="en-GB" sz="1800" dirty="0"/>
              <a:t>, values, practices within the network </a:t>
            </a:r>
            <a:r>
              <a:rPr lang="en-GB" sz="1800" dirty="0">
                <a:sym typeface="Wingdings"/>
              </a:rPr>
              <a:t></a:t>
            </a:r>
            <a:r>
              <a:rPr lang="en-GB" sz="1800" dirty="0" smtClean="0"/>
              <a:t> habitus</a:t>
            </a:r>
            <a:br>
              <a:rPr lang="en-GB" sz="1800" dirty="0" smtClean="0"/>
            </a:br>
            <a:endParaRPr lang="en-GB" sz="1800" dirty="0"/>
          </a:p>
        </p:txBody>
      </p:sp>
      <p:pic>
        <p:nvPicPr>
          <p:cNvPr id="2050" name="Picture 2" descr="https://windowofopp.files.wordpress.com/2013/03/community_concept_medium.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9098" y="1708152"/>
            <a:ext cx="2602838" cy="1952128"/>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5983016" y="3741738"/>
            <a:ext cx="2712988" cy="2224945"/>
            <a:chOff x="5957413" y="3720481"/>
            <a:chExt cx="2712988" cy="2224945"/>
          </a:xfrm>
        </p:grpSpPr>
        <p:grpSp>
          <p:nvGrpSpPr>
            <p:cNvPr id="6" name="Group 5"/>
            <p:cNvGrpSpPr/>
            <p:nvPr/>
          </p:nvGrpSpPr>
          <p:grpSpPr>
            <a:xfrm>
              <a:off x="5957413" y="3720481"/>
              <a:ext cx="2712988" cy="1773321"/>
              <a:chOff x="1449626" y="3910777"/>
              <a:chExt cx="3222933" cy="2106643"/>
            </a:xfrm>
          </p:grpSpPr>
          <p:sp>
            <p:nvSpPr>
              <p:cNvPr id="8" name="Rounded Rectangle 7"/>
              <p:cNvSpPr/>
              <p:nvPr/>
            </p:nvSpPr>
            <p:spPr>
              <a:xfrm>
                <a:off x="2351072" y="3910777"/>
                <a:ext cx="1423394" cy="9942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Cultural expectations and meanings</a:t>
                </a:r>
                <a:endParaRPr lang="en-GB" sz="1200" dirty="0"/>
              </a:p>
            </p:txBody>
          </p:sp>
          <p:sp>
            <p:nvSpPr>
              <p:cNvPr id="9" name="Rounded Rectangle 8"/>
              <p:cNvSpPr/>
              <p:nvPr/>
            </p:nvSpPr>
            <p:spPr>
              <a:xfrm>
                <a:off x="3430765" y="5024161"/>
                <a:ext cx="1241794" cy="98916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Materials and resources</a:t>
                </a:r>
                <a:endParaRPr lang="en-GB" sz="1200" dirty="0"/>
              </a:p>
            </p:txBody>
          </p:sp>
          <p:sp>
            <p:nvSpPr>
              <p:cNvPr id="10" name="Rounded Rectangle 9"/>
              <p:cNvSpPr/>
              <p:nvPr/>
            </p:nvSpPr>
            <p:spPr>
              <a:xfrm>
                <a:off x="1449626" y="5028252"/>
                <a:ext cx="1320759" cy="989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Requisite knowledge</a:t>
                </a:r>
                <a:endParaRPr lang="en-GB" sz="1200" dirty="0"/>
              </a:p>
            </p:txBody>
          </p:sp>
          <p:cxnSp>
            <p:nvCxnSpPr>
              <p:cNvPr id="11" name="Straight Connector 10"/>
              <p:cNvCxnSpPr>
                <a:stCxn id="8" idx="3"/>
                <a:endCxn id="9" idx="0"/>
              </p:cNvCxnSpPr>
              <p:nvPr/>
            </p:nvCxnSpPr>
            <p:spPr>
              <a:xfrm>
                <a:off x="3774466" y="4407902"/>
                <a:ext cx="277196" cy="616259"/>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p:cNvCxnSpPr>
                <a:stCxn id="9" idx="1"/>
                <a:endCxn id="10" idx="3"/>
              </p:cNvCxnSpPr>
              <p:nvPr/>
            </p:nvCxnSpPr>
            <p:spPr>
              <a:xfrm flipH="1">
                <a:off x="2770385" y="5518746"/>
                <a:ext cx="660380" cy="4090"/>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p:cNvCxnSpPr>
                <a:stCxn id="10" idx="0"/>
                <a:endCxn id="8" idx="1"/>
              </p:cNvCxnSpPr>
              <p:nvPr/>
            </p:nvCxnSpPr>
            <p:spPr>
              <a:xfrm flipV="1">
                <a:off x="2110006" y="4407902"/>
                <a:ext cx="241065" cy="620349"/>
              </a:xfrm>
              <a:prstGeom prst="line">
                <a:avLst/>
              </a:prstGeom>
            </p:spPr>
            <p:style>
              <a:lnRef idx="1">
                <a:schemeClr val="dk1"/>
              </a:lnRef>
              <a:fillRef idx="0">
                <a:schemeClr val="dk1"/>
              </a:fillRef>
              <a:effectRef idx="0">
                <a:schemeClr val="dk1"/>
              </a:effectRef>
              <a:fontRef idx="minor">
                <a:schemeClr val="tx1"/>
              </a:fontRef>
            </p:style>
          </p:cxnSp>
        </p:grpSp>
        <p:sp>
          <p:nvSpPr>
            <p:cNvPr id="7" name="TextBox 6"/>
            <p:cNvSpPr txBox="1"/>
            <p:nvPr/>
          </p:nvSpPr>
          <p:spPr>
            <a:xfrm>
              <a:off x="7270579" y="5576094"/>
              <a:ext cx="1399822" cy="369332"/>
            </a:xfrm>
            <a:prstGeom prst="rect">
              <a:avLst/>
            </a:prstGeom>
            <a:noFill/>
          </p:spPr>
          <p:txBody>
            <a:bodyPr wrap="square" rtlCol="0">
              <a:spAutoFit/>
            </a:bodyPr>
            <a:lstStyle/>
            <a:p>
              <a:r>
                <a:rPr lang="en-GB" sz="900" dirty="0" smtClean="0"/>
                <a:t>Adapted from Shove et al (2012)</a:t>
              </a:r>
              <a:endParaRPr lang="en-GB" sz="900" dirty="0"/>
            </a:p>
          </p:txBody>
        </p:sp>
      </p:grpSp>
    </p:spTree>
    <p:extLst>
      <p:ext uri="{BB962C8B-B14F-4D97-AF65-F5344CB8AC3E}">
        <p14:creationId xmlns:p14="http://schemas.microsoft.com/office/powerpoint/2010/main" val="32086026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and biological (dis)advantage</a:t>
            </a:r>
            <a:endParaRPr lang="en-GB" dirty="0"/>
          </a:p>
        </p:txBody>
      </p:sp>
      <p:sp>
        <p:nvSpPr>
          <p:cNvPr id="3" name="Content Placeholder 2"/>
          <p:cNvSpPr>
            <a:spLocks noGrp="1"/>
          </p:cNvSpPr>
          <p:nvPr>
            <p:ph idx="1"/>
          </p:nvPr>
        </p:nvSpPr>
        <p:spPr/>
        <p:txBody>
          <a:bodyPr/>
          <a:lstStyle/>
          <a:p>
            <a:r>
              <a:rPr lang="en-GB" dirty="0"/>
              <a:t>Social capital is about transmission of social advantage</a:t>
            </a:r>
          </a:p>
          <a:p>
            <a:pPr marL="0" indent="0">
              <a:buNone/>
            </a:pPr>
            <a:endParaRPr lang="en-GB" dirty="0"/>
          </a:p>
          <a:p>
            <a:r>
              <a:rPr lang="en-GB" dirty="0"/>
              <a:t>We are interested in sociological understanding of the social transmission and social reproduction of biological </a:t>
            </a:r>
            <a:r>
              <a:rPr lang="en-GB" dirty="0" smtClean="0"/>
              <a:t>disadvantage (and advantage)</a:t>
            </a:r>
            <a:endParaRPr lang="en-GB" dirty="0"/>
          </a:p>
          <a:p>
            <a:endParaRPr lang="en-GB" dirty="0"/>
          </a:p>
          <a:p>
            <a:r>
              <a:rPr lang="en-GB" dirty="0"/>
              <a:t>The clues originally come from David Barker’s foetal origins hypothesis and studies of the effects of the Dutch Famine (Kelly, Kelly, Russo 2014)</a:t>
            </a:r>
          </a:p>
          <a:p>
            <a:endParaRPr lang="en-GB" dirty="0"/>
          </a:p>
        </p:txBody>
      </p:sp>
    </p:spTree>
    <p:extLst>
      <p:ext uri="{BB962C8B-B14F-4D97-AF65-F5344CB8AC3E}">
        <p14:creationId xmlns:p14="http://schemas.microsoft.com/office/powerpoint/2010/main" val="25731011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Dutch Hunger Winter and epigenetics</a:t>
            </a:r>
            <a:endParaRPr lang="en-GB" dirty="0"/>
          </a:p>
        </p:txBody>
      </p:sp>
      <p:sp>
        <p:nvSpPr>
          <p:cNvPr id="3" name="Content Placeholder 2"/>
          <p:cNvSpPr>
            <a:spLocks noGrp="1"/>
          </p:cNvSpPr>
          <p:nvPr>
            <p:ph sz="half" idx="1"/>
          </p:nvPr>
        </p:nvSpPr>
        <p:spPr/>
        <p:txBody>
          <a:bodyPr/>
          <a:lstStyle/>
          <a:p>
            <a:r>
              <a:rPr lang="en-GB" sz="2000" dirty="0" smtClean="0"/>
              <a:t>9 months of enforced famine in 1944-1945 </a:t>
            </a:r>
          </a:p>
          <a:p>
            <a:r>
              <a:rPr lang="en-GB" sz="2000" dirty="0" smtClean="0"/>
              <a:t>Provided scientists with a unique study population:</a:t>
            </a:r>
          </a:p>
          <a:p>
            <a:pPr lvl="1"/>
            <a:r>
              <a:rPr lang="en-GB" sz="1800" dirty="0" smtClean="0"/>
              <a:t>Stage of pregnancy during famine affected birth weight</a:t>
            </a:r>
          </a:p>
          <a:p>
            <a:pPr lvl="1"/>
            <a:r>
              <a:rPr lang="en-GB" sz="1800" dirty="0" smtClean="0"/>
              <a:t>Those malnourished in latter stages stayed small, while those malnourished in early stages more prone to health problems (e.g. obesity)</a:t>
            </a:r>
          </a:p>
          <a:p>
            <a:pPr lvl="1"/>
            <a:r>
              <a:rPr lang="en-GB" sz="1800" dirty="0" smtClean="0"/>
              <a:t>Effects present in grandchildren</a:t>
            </a:r>
            <a:endParaRPr lang="en-GB" sz="1800" dirty="0"/>
          </a:p>
          <a:p>
            <a:endParaRPr lang="en-GB" sz="2000" dirty="0"/>
          </a:p>
        </p:txBody>
      </p:sp>
      <p:pic>
        <p:nvPicPr>
          <p:cNvPr id="1026" name="Picture 2" descr="Image result for dutch winter fami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7572" y="1633791"/>
            <a:ext cx="1602762" cy="210794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dutch hunger win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0334" y="1633791"/>
            <a:ext cx="2864304" cy="2107948"/>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8" descr="Image result for dutch hunger win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 name="Picture 8"/>
          <p:cNvPicPr>
            <a:picLocks noChangeAspect="1"/>
          </p:cNvPicPr>
          <p:nvPr/>
        </p:nvPicPr>
        <p:blipFill>
          <a:blip r:embed="rId5"/>
          <a:stretch>
            <a:fillRect/>
          </a:stretch>
        </p:blipFill>
        <p:spPr>
          <a:xfrm>
            <a:off x="5225143" y="3741739"/>
            <a:ext cx="3164114" cy="2252420"/>
          </a:xfrm>
          <a:prstGeom prst="rect">
            <a:avLst/>
          </a:prstGeom>
        </p:spPr>
      </p:pic>
    </p:spTree>
    <p:extLst>
      <p:ext uri="{BB962C8B-B14F-4D97-AF65-F5344CB8AC3E}">
        <p14:creationId xmlns:p14="http://schemas.microsoft.com/office/powerpoint/2010/main" val="10034987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Dutch </a:t>
            </a:r>
            <a:r>
              <a:rPr lang="en-GB" dirty="0" smtClean="0"/>
              <a:t>Hunger Winter and </a:t>
            </a:r>
            <a:r>
              <a:rPr lang="en-GB" dirty="0"/>
              <a:t>epigenetics</a:t>
            </a:r>
          </a:p>
        </p:txBody>
      </p:sp>
      <p:sp>
        <p:nvSpPr>
          <p:cNvPr id="3" name="Content Placeholder 2"/>
          <p:cNvSpPr>
            <a:spLocks noGrp="1"/>
          </p:cNvSpPr>
          <p:nvPr>
            <p:ph sz="half" idx="1"/>
          </p:nvPr>
        </p:nvSpPr>
        <p:spPr/>
        <p:txBody>
          <a:bodyPr/>
          <a:lstStyle/>
          <a:p>
            <a:r>
              <a:rPr lang="en-GB" sz="2000" dirty="0"/>
              <a:t>Epigenetic mechanisms (“above the genome”)</a:t>
            </a:r>
          </a:p>
          <a:p>
            <a:pPr lvl="1"/>
            <a:r>
              <a:rPr lang="en-GB" sz="1800" dirty="0" smtClean="0"/>
              <a:t>Epigenetic markers affect gene expression, especially in early development</a:t>
            </a:r>
            <a:br>
              <a:rPr lang="en-GB" sz="1800" dirty="0" smtClean="0"/>
            </a:br>
            <a:endParaRPr lang="en-GB" sz="1800" dirty="0" smtClean="0"/>
          </a:p>
          <a:p>
            <a:pPr lvl="1"/>
            <a:r>
              <a:rPr lang="en-GB" sz="1800" dirty="0" smtClean="0"/>
              <a:t>Not </a:t>
            </a:r>
            <a:r>
              <a:rPr lang="en-GB" sz="1800" dirty="0"/>
              <a:t>fixed: susceptible to environmental </a:t>
            </a:r>
            <a:r>
              <a:rPr lang="en-GB" sz="1800" dirty="0" smtClean="0"/>
              <a:t>influences</a:t>
            </a:r>
            <a:br>
              <a:rPr lang="en-GB" sz="1800" dirty="0" smtClean="0"/>
            </a:br>
            <a:endParaRPr lang="en-GB" sz="1800" dirty="0"/>
          </a:p>
          <a:p>
            <a:pPr lvl="1"/>
            <a:r>
              <a:rPr lang="en-GB" sz="1800" dirty="0"/>
              <a:t>Intergenerational transmission of markers</a:t>
            </a:r>
          </a:p>
          <a:p>
            <a:endParaRPr lang="en-GB" sz="2000" dirty="0"/>
          </a:p>
        </p:txBody>
      </p:sp>
      <p:pic>
        <p:nvPicPr>
          <p:cNvPr id="5" name="Picture 2" descr="Image result for simple epigenetic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2375" y="3266145"/>
            <a:ext cx="3860280" cy="250918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DN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47397" y="1443467"/>
            <a:ext cx="2430236" cy="1822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38000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‘Biological capital’ and health</a:t>
            </a:r>
            <a:endParaRPr lang="en-GB" dirty="0"/>
          </a:p>
        </p:txBody>
      </p:sp>
      <p:sp>
        <p:nvSpPr>
          <p:cNvPr id="4" name="Content Placeholder 3"/>
          <p:cNvSpPr>
            <a:spLocks noGrp="1"/>
          </p:cNvSpPr>
          <p:nvPr>
            <p:ph idx="1"/>
          </p:nvPr>
        </p:nvSpPr>
        <p:spPr/>
        <p:txBody>
          <a:bodyPr/>
          <a:lstStyle/>
          <a:p>
            <a:r>
              <a:rPr lang="en-GB" sz="2000" dirty="0"/>
              <a:t>Transmission of </a:t>
            </a:r>
            <a:r>
              <a:rPr lang="en-GB" sz="2000" dirty="0" smtClean="0"/>
              <a:t>biological/health </a:t>
            </a:r>
            <a:r>
              <a:rPr lang="en-GB" sz="2000" dirty="0"/>
              <a:t>(dis)advantage</a:t>
            </a:r>
          </a:p>
          <a:p>
            <a:pPr lvl="1"/>
            <a:r>
              <a:rPr lang="en-GB" sz="1800" dirty="0"/>
              <a:t>Biology/health as a resource given at </a:t>
            </a:r>
            <a:r>
              <a:rPr lang="en-GB" sz="1800" dirty="0" smtClean="0"/>
              <a:t>birth</a:t>
            </a:r>
            <a:endParaRPr lang="en-GB" sz="1800" dirty="0"/>
          </a:p>
          <a:p>
            <a:pPr lvl="1"/>
            <a:r>
              <a:rPr lang="en-GB" sz="1800" dirty="0" smtClean="0"/>
              <a:t>Intergenerational transmission (Drake and Liu, 2010)</a:t>
            </a:r>
          </a:p>
          <a:p>
            <a:pPr lvl="2"/>
            <a:r>
              <a:rPr lang="en-GB" sz="1800" dirty="0" smtClean="0"/>
              <a:t>Constant environmental exposure (a)</a:t>
            </a:r>
          </a:p>
          <a:p>
            <a:pPr lvl="2"/>
            <a:r>
              <a:rPr lang="en-GB" sz="1800" dirty="0" smtClean="0"/>
              <a:t>Epigenetic effects (b)</a:t>
            </a:r>
            <a:endParaRPr lang="en-GB" sz="1800" dirty="0"/>
          </a:p>
          <a:p>
            <a:pPr lvl="1"/>
            <a:r>
              <a:rPr lang="en-GB" sz="1800" dirty="0" smtClean="0"/>
              <a:t>Dynamic </a:t>
            </a:r>
            <a:r>
              <a:rPr lang="en-GB" sz="1800" dirty="0"/>
              <a:t>across the </a:t>
            </a:r>
            <a:r>
              <a:rPr lang="en-GB" sz="1800" dirty="0" err="1"/>
              <a:t>lifecourse</a:t>
            </a:r>
            <a:r>
              <a:rPr lang="en-GB" sz="1800" dirty="0"/>
              <a:t>: can increase </a:t>
            </a:r>
            <a:r>
              <a:rPr lang="en-GB" sz="1800" dirty="0" smtClean="0"/>
              <a:t>or</a:t>
            </a:r>
            <a:br>
              <a:rPr lang="en-GB" sz="1800" dirty="0" smtClean="0"/>
            </a:br>
            <a:r>
              <a:rPr lang="en-GB" sz="1800" dirty="0" smtClean="0"/>
              <a:t>decrease </a:t>
            </a:r>
            <a:r>
              <a:rPr lang="en-GB" sz="1800" dirty="0"/>
              <a:t>due to environment and </a:t>
            </a:r>
            <a:r>
              <a:rPr lang="en-GB" sz="1800" dirty="0" smtClean="0"/>
              <a:t>behaviours – </a:t>
            </a:r>
            <a:br>
              <a:rPr lang="en-GB" sz="1800" dirty="0" smtClean="0"/>
            </a:br>
            <a:r>
              <a:rPr lang="en-GB" sz="1800" dirty="0" smtClean="0"/>
              <a:t>but always based on initial “stock”</a:t>
            </a:r>
            <a:endParaRPr lang="en-GB" sz="1800" dirty="0"/>
          </a:p>
          <a:p>
            <a:pPr lvl="1"/>
            <a:r>
              <a:rPr lang="en-GB" sz="1800" dirty="0"/>
              <a:t>Individually owned capital</a:t>
            </a:r>
          </a:p>
          <a:p>
            <a:endParaRPr lang="en-GB" dirty="0"/>
          </a:p>
        </p:txBody>
      </p:sp>
      <p:pic>
        <p:nvPicPr>
          <p:cNvPr id="1026" name="Picture 2" descr="Thumbnail image of Figure 2. Opens large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5397" y="3100664"/>
            <a:ext cx="3105182" cy="2984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69137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Problems to avoid</a:t>
            </a:r>
            <a:endParaRPr lang="en-GB" dirty="0"/>
          </a:p>
        </p:txBody>
      </p:sp>
      <p:sp>
        <p:nvSpPr>
          <p:cNvPr id="3" name="Content Placeholder 2"/>
          <p:cNvSpPr>
            <a:spLocks noGrp="1"/>
          </p:cNvSpPr>
          <p:nvPr>
            <p:ph idx="1"/>
          </p:nvPr>
        </p:nvSpPr>
        <p:spPr/>
        <p:txBody>
          <a:bodyPr/>
          <a:lstStyle/>
          <a:p>
            <a:r>
              <a:rPr lang="en-GB" dirty="0" smtClean="0"/>
              <a:t>These findings from biology could be used to justify the re-emergence of </a:t>
            </a:r>
            <a:r>
              <a:rPr lang="en-GB" b="1" dirty="0" smtClean="0"/>
              <a:t>eugenic ideas</a:t>
            </a:r>
            <a:endParaRPr lang="en-GB" dirty="0" smtClean="0"/>
          </a:p>
          <a:p>
            <a:pPr lvl="1"/>
            <a:r>
              <a:rPr lang="en-GB" dirty="0" smtClean="0"/>
              <a:t>Need to avoid classist discussions</a:t>
            </a:r>
          </a:p>
          <a:p>
            <a:pPr lvl="1"/>
            <a:r>
              <a:rPr lang="en-GB" dirty="0" smtClean="0"/>
              <a:t>Engagement between social scientists and life scientists</a:t>
            </a:r>
          </a:p>
          <a:p>
            <a:r>
              <a:rPr lang="en-GB" b="1" dirty="0" smtClean="0"/>
              <a:t>Blaming women/mothers</a:t>
            </a:r>
          </a:p>
          <a:p>
            <a:pPr lvl="1"/>
            <a:r>
              <a:rPr lang="en-GB" dirty="0"/>
              <a:t>Easy to see further pressure being placed on women before/during/after </a:t>
            </a:r>
            <a:r>
              <a:rPr lang="en-GB" dirty="0" smtClean="0"/>
              <a:t>pregnancy </a:t>
            </a:r>
            <a:r>
              <a:rPr lang="en-GB" dirty="0" smtClean="0">
                <a:sym typeface="Wingdings" panose="05000000000000000000" pitchFamily="2" charset="2"/>
              </a:rPr>
              <a:t> behaviour</a:t>
            </a:r>
            <a:endParaRPr lang="en-GB" dirty="0" smtClean="0"/>
          </a:p>
          <a:p>
            <a:pPr lvl="1"/>
            <a:r>
              <a:rPr lang="en-GB" dirty="0" smtClean="0"/>
              <a:t>Recognise importance of </a:t>
            </a:r>
            <a:r>
              <a:rPr lang="en-GB" b="1" dirty="0" smtClean="0"/>
              <a:t>social practices</a:t>
            </a:r>
            <a:r>
              <a:rPr lang="en-GB" dirty="0" smtClean="0"/>
              <a:t> </a:t>
            </a:r>
            <a:br>
              <a:rPr lang="en-GB" dirty="0" smtClean="0"/>
            </a:br>
            <a:r>
              <a:rPr lang="en-GB" dirty="0" smtClean="0"/>
              <a:t>influencing actions, linked to social capital</a:t>
            </a:r>
          </a:p>
          <a:p>
            <a:pPr lvl="1"/>
            <a:endParaRPr lang="en-GB" dirty="0" smtClean="0"/>
          </a:p>
          <a:p>
            <a:endParaRPr lang="en-GB" dirty="0"/>
          </a:p>
          <a:p>
            <a:endParaRPr lang="en-GB" dirty="0" smtClean="0"/>
          </a:p>
        </p:txBody>
      </p:sp>
      <p:grpSp>
        <p:nvGrpSpPr>
          <p:cNvPr id="47" name="Group 46"/>
          <p:cNvGrpSpPr/>
          <p:nvPr/>
        </p:nvGrpSpPr>
        <p:grpSpPr>
          <a:xfrm>
            <a:off x="6314092" y="4002006"/>
            <a:ext cx="2712988" cy="1773321"/>
            <a:chOff x="1449626" y="3910777"/>
            <a:chExt cx="3222933" cy="2106643"/>
          </a:xfrm>
        </p:grpSpPr>
        <p:sp>
          <p:nvSpPr>
            <p:cNvPr id="49" name="Rounded Rectangle 48"/>
            <p:cNvSpPr/>
            <p:nvPr/>
          </p:nvSpPr>
          <p:spPr>
            <a:xfrm>
              <a:off x="2351072" y="3910777"/>
              <a:ext cx="1423394" cy="9942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Cultural expectations and meanings</a:t>
              </a:r>
              <a:endParaRPr lang="en-GB" sz="1200" dirty="0"/>
            </a:p>
          </p:txBody>
        </p:sp>
        <p:sp>
          <p:nvSpPr>
            <p:cNvPr id="50" name="Rounded Rectangle 49"/>
            <p:cNvSpPr/>
            <p:nvPr/>
          </p:nvSpPr>
          <p:spPr>
            <a:xfrm>
              <a:off x="3430765" y="5024161"/>
              <a:ext cx="1241794" cy="98916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Materials and resources</a:t>
              </a:r>
              <a:endParaRPr lang="en-GB" sz="1200" dirty="0"/>
            </a:p>
          </p:txBody>
        </p:sp>
        <p:sp>
          <p:nvSpPr>
            <p:cNvPr id="51" name="Rounded Rectangle 50"/>
            <p:cNvSpPr/>
            <p:nvPr/>
          </p:nvSpPr>
          <p:spPr>
            <a:xfrm>
              <a:off x="1449626" y="5028252"/>
              <a:ext cx="1320759" cy="989168"/>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Requisite knowledge</a:t>
              </a:r>
              <a:endParaRPr lang="en-GB" sz="1200" dirty="0"/>
            </a:p>
          </p:txBody>
        </p:sp>
        <p:cxnSp>
          <p:nvCxnSpPr>
            <p:cNvPr id="52" name="Straight Connector 51"/>
            <p:cNvCxnSpPr>
              <a:stCxn id="49" idx="3"/>
              <a:endCxn id="50" idx="0"/>
            </p:cNvCxnSpPr>
            <p:nvPr/>
          </p:nvCxnSpPr>
          <p:spPr>
            <a:xfrm>
              <a:off x="3774466" y="4407902"/>
              <a:ext cx="277196" cy="616259"/>
            </a:xfrm>
            <a:prstGeom prst="line">
              <a:avLst/>
            </a:prstGeom>
          </p:spPr>
          <p:style>
            <a:lnRef idx="1">
              <a:schemeClr val="dk1"/>
            </a:lnRef>
            <a:fillRef idx="0">
              <a:schemeClr val="dk1"/>
            </a:fillRef>
            <a:effectRef idx="0">
              <a:schemeClr val="dk1"/>
            </a:effectRef>
            <a:fontRef idx="minor">
              <a:schemeClr val="tx1"/>
            </a:fontRef>
          </p:style>
        </p:cxnSp>
        <p:cxnSp>
          <p:nvCxnSpPr>
            <p:cNvPr id="53" name="Straight Connector 52"/>
            <p:cNvCxnSpPr>
              <a:stCxn id="50" idx="1"/>
              <a:endCxn id="51" idx="3"/>
            </p:cNvCxnSpPr>
            <p:nvPr/>
          </p:nvCxnSpPr>
          <p:spPr>
            <a:xfrm flipH="1">
              <a:off x="2770385" y="5518746"/>
              <a:ext cx="660380" cy="4090"/>
            </a:xfrm>
            <a:prstGeom prst="line">
              <a:avLst/>
            </a:prstGeom>
          </p:spPr>
          <p:style>
            <a:lnRef idx="1">
              <a:schemeClr val="dk1"/>
            </a:lnRef>
            <a:fillRef idx="0">
              <a:schemeClr val="dk1"/>
            </a:fillRef>
            <a:effectRef idx="0">
              <a:schemeClr val="dk1"/>
            </a:effectRef>
            <a:fontRef idx="minor">
              <a:schemeClr val="tx1"/>
            </a:fontRef>
          </p:style>
        </p:cxnSp>
        <p:cxnSp>
          <p:nvCxnSpPr>
            <p:cNvPr id="54" name="Straight Connector 53"/>
            <p:cNvCxnSpPr>
              <a:stCxn id="51" idx="0"/>
              <a:endCxn id="49" idx="1"/>
            </p:cNvCxnSpPr>
            <p:nvPr/>
          </p:nvCxnSpPr>
          <p:spPr>
            <a:xfrm flipV="1">
              <a:off x="2110006" y="4407902"/>
              <a:ext cx="241065" cy="620349"/>
            </a:xfrm>
            <a:prstGeom prst="line">
              <a:avLst/>
            </a:prstGeom>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7026446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Policy implications</a:t>
            </a:r>
            <a:endParaRPr lang="en-GB" dirty="0"/>
          </a:p>
        </p:txBody>
      </p:sp>
      <p:sp>
        <p:nvSpPr>
          <p:cNvPr id="3" name="Content Placeholder 2"/>
          <p:cNvSpPr>
            <a:spLocks noGrp="1"/>
          </p:cNvSpPr>
          <p:nvPr>
            <p:ph idx="1"/>
          </p:nvPr>
        </p:nvSpPr>
        <p:spPr/>
        <p:txBody>
          <a:bodyPr/>
          <a:lstStyle/>
          <a:p>
            <a:pPr marL="0" indent="0">
              <a:buNone/>
            </a:pPr>
            <a:r>
              <a:rPr lang="en-GB" dirty="0"/>
              <a:t>“Understanding the mechanisms by which programming effects are induced and transmitted across generations has important implications for designing interventions to improve human health.” (Drake and Liu, 2010: </a:t>
            </a:r>
            <a:r>
              <a:rPr lang="en-GB" dirty="0" smtClean="0"/>
              <a:t>210)</a:t>
            </a:r>
            <a:br>
              <a:rPr lang="en-GB" dirty="0" smtClean="0"/>
            </a:br>
            <a:endParaRPr lang="en-GB" b="1" dirty="0" smtClean="0"/>
          </a:p>
          <a:p>
            <a:r>
              <a:rPr lang="en-GB" b="1" dirty="0" smtClean="0"/>
              <a:t>Rethinking assumptions</a:t>
            </a:r>
            <a:r>
              <a:rPr lang="en-GB" dirty="0" smtClean="0"/>
              <a:t> about differences and equality</a:t>
            </a:r>
          </a:p>
          <a:p>
            <a:pPr lvl="1"/>
            <a:r>
              <a:rPr lang="en-GB" dirty="0"/>
              <a:t>Challenge ideas that some things are unequal by virtue of biology: </a:t>
            </a:r>
            <a:r>
              <a:rPr lang="en-GB" dirty="0" smtClean="0"/>
              <a:t>inheritance of biological responses to social conditions</a:t>
            </a:r>
          </a:p>
          <a:p>
            <a:endParaRPr lang="en-GB" dirty="0" smtClean="0"/>
          </a:p>
        </p:txBody>
      </p:sp>
      <p:grpSp>
        <p:nvGrpSpPr>
          <p:cNvPr id="9" name="Group 8"/>
          <p:cNvGrpSpPr/>
          <p:nvPr/>
        </p:nvGrpSpPr>
        <p:grpSpPr>
          <a:xfrm>
            <a:off x="2911428" y="4786980"/>
            <a:ext cx="3252983" cy="1385097"/>
            <a:chOff x="2911428" y="4786980"/>
            <a:chExt cx="3252983" cy="1385097"/>
          </a:xfrm>
        </p:grpSpPr>
        <p:pic>
          <p:nvPicPr>
            <p:cNvPr id="3074" name="Picture 2" descr="Image result for biolog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6521" y="4992532"/>
              <a:ext cx="2449371" cy="102336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Image result for office wor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53638" y="4786980"/>
              <a:ext cx="671232" cy="44748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5"/>
            <a:stretch>
              <a:fillRect/>
            </a:stretch>
          </p:blipFill>
          <p:spPr>
            <a:xfrm>
              <a:off x="2911428" y="5764760"/>
              <a:ext cx="694628" cy="390728"/>
            </a:xfrm>
            <a:prstGeom prst="rect">
              <a:avLst/>
            </a:prstGeom>
          </p:spPr>
        </p:pic>
        <p:pic>
          <p:nvPicPr>
            <p:cNvPr id="2056" name="Picture 8" descr="Image result for food shoppi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29722" y="4816855"/>
              <a:ext cx="634689" cy="41761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Image result for money pound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86784" y="5748171"/>
              <a:ext cx="636863" cy="42390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8"/>
            <a:stretch>
              <a:fillRect/>
            </a:stretch>
          </p:blipFill>
          <p:spPr>
            <a:xfrm>
              <a:off x="2978002" y="5298772"/>
              <a:ext cx="579814" cy="385840"/>
            </a:xfrm>
            <a:prstGeom prst="rect">
              <a:avLst/>
            </a:prstGeom>
          </p:spPr>
        </p:pic>
        <p:pic>
          <p:nvPicPr>
            <p:cNvPr id="2062" name="Picture 14" descr="Image result for drinki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80960" y="5278239"/>
              <a:ext cx="670682" cy="446278"/>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Image result for politics"/>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815033" y="4910110"/>
              <a:ext cx="598708" cy="38866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738751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Policy implications</a:t>
            </a:r>
          </a:p>
        </p:txBody>
      </p:sp>
      <p:sp>
        <p:nvSpPr>
          <p:cNvPr id="3" name="Content Placeholder 2"/>
          <p:cNvSpPr>
            <a:spLocks noGrp="1"/>
          </p:cNvSpPr>
          <p:nvPr>
            <p:ph idx="1"/>
          </p:nvPr>
        </p:nvSpPr>
        <p:spPr/>
        <p:txBody>
          <a:bodyPr/>
          <a:lstStyle/>
          <a:p>
            <a:r>
              <a:rPr lang="en-GB" dirty="0"/>
              <a:t>Need to consider </a:t>
            </a:r>
            <a:r>
              <a:rPr lang="en-GB" b="1" dirty="0"/>
              <a:t>historical</a:t>
            </a:r>
            <a:r>
              <a:rPr lang="en-GB" dirty="0"/>
              <a:t> influences:</a:t>
            </a:r>
          </a:p>
          <a:p>
            <a:pPr lvl="1"/>
            <a:r>
              <a:rPr lang="en-GB" dirty="0"/>
              <a:t>1000 days and 100 </a:t>
            </a:r>
            <a:r>
              <a:rPr lang="en-GB" dirty="0" smtClean="0"/>
              <a:t>years </a:t>
            </a:r>
            <a:endParaRPr lang="en-GB" dirty="0"/>
          </a:p>
          <a:p>
            <a:pPr lvl="1"/>
            <a:r>
              <a:rPr lang="en-GB" dirty="0"/>
              <a:t>Recognise impact of the past; address </a:t>
            </a:r>
            <a:r>
              <a:rPr lang="en-GB" dirty="0" smtClean="0"/>
              <a:t/>
            </a:r>
            <a:br>
              <a:rPr lang="en-GB" dirty="0" smtClean="0"/>
            </a:br>
            <a:r>
              <a:rPr lang="en-GB" dirty="0" smtClean="0"/>
              <a:t>current </a:t>
            </a:r>
            <a:r>
              <a:rPr lang="en-GB" dirty="0"/>
              <a:t>problems; plan for the </a:t>
            </a:r>
            <a:r>
              <a:rPr lang="en-GB" dirty="0" smtClean="0"/>
              <a:t>future</a:t>
            </a:r>
          </a:p>
          <a:p>
            <a:r>
              <a:rPr lang="en-GB" dirty="0" smtClean="0"/>
              <a:t>Moving away from emphasis on individual behaviours, and instead </a:t>
            </a:r>
            <a:r>
              <a:rPr lang="en-GB" b="1" dirty="0" smtClean="0"/>
              <a:t>addressing wider social practices and conditions</a:t>
            </a:r>
          </a:p>
          <a:p>
            <a:pPr lvl="1"/>
            <a:r>
              <a:rPr lang="en-GB" dirty="0" smtClean="0"/>
              <a:t>Avoid blaming women/mothers</a:t>
            </a:r>
          </a:p>
          <a:p>
            <a:pPr lvl="1"/>
            <a:r>
              <a:rPr lang="en-GB" dirty="0"/>
              <a:t>“An important task for the emerging field of social epidemiology is to identify the </a:t>
            </a:r>
            <a:r>
              <a:rPr lang="en-GB" i="1" dirty="0"/>
              <a:t>collective</a:t>
            </a:r>
            <a:r>
              <a:rPr lang="en-GB" dirty="0"/>
              <a:t> characteristics of communities and societies that determine population health status” (</a:t>
            </a:r>
            <a:r>
              <a:rPr lang="en-GB" dirty="0" err="1"/>
              <a:t>Kawachi</a:t>
            </a:r>
            <a:r>
              <a:rPr lang="en-GB" dirty="0"/>
              <a:t> and Berkman, 2000: 174).</a:t>
            </a:r>
          </a:p>
          <a:p>
            <a:pPr lvl="1"/>
            <a:endParaRPr lang="en-GB" dirty="0" smtClean="0"/>
          </a:p>
          <a:p>
            <a:endParaRPr lang="en-GB" dirty="0"/>
          </a:p>
        </p:txBody>
      </p:sp>
      <p:pic>
        <p:nvPicPr>
          <p:cNvPr id="10" name="Picture 9"/>
          <p:cNvPicPr>
            <a:picLocks noChangeAspect="1"/>
          </p:cNvPicPr>
          <p:nvPr/>
        </p:nvPicPr>
        <p:blipFill rotWithShape="1">
          <a:blip r:embed="rId3"/>
          <a:srcRect t="8065" r="83056" b="35156"/>
          <a:stretch/>
        </p:blipFill>
        <p:spPr>
          <a:xfrm>
            <a:off x="6389854" y="1803686"/>
            <a:ext cx="1257658" cy="1498404"/>
          </a:xfrm>
          <a:prstGeom prst="rect">
            <a:avLst/>
          </a:prstGeom>
        </p:spPr>
      </p:pic>
      <p:pic>
        <p:nvPicPr>
          <p:cNvPr id="1026" name="Picture 2" descr="Image result for epidemiolog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65075" y="3913014"/>
            <a:ext cx="1593164" cy="1061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39263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a:t>
            </a:r>
            <a:endParaRPr lang="en-GB" dirty="0"/>
          </a:p>
        </p:txBody>
      </p:sp>
      <p:sp>
        <p:nvSpPr>
          <p:cNvPr id="3" name="Content Placeholder 2"/>
          <p:cNvSpPr>
            <a:spLocks noGrp="1"/>
          </p:cNvSpPr>
          <p:nvPr>
            <p:ph idx="1"/>
          </p:nvPr>
        </p:nvSpPr>
        <p:spPr/>
        <p:txBody>
          <a:bodyPr/>
          <a:lstStyle/>
          <a:p>
            <a:r>
              <a:rPr lang="en-GB" dirty="0" smtClean="0"/>
              <a:t>Developmental programming and epigenetics are important areas for work on health and health inequalities – greater sociological engagement needed</a:t>
            </a:r>
            <a:br>
              <a:rPr lang="en-GB" dirty="0" smtClean="0"/>
            </a:br>
            <a:endParaRPr lang="en-GB" dirty="0" smtClean="0"/>
          </a:p>
          <a:p>
            <a:r>
              <a:rPr lang="en-GB" dirty="0" smtClean="0"/>
              <a:t>“</a:t>
            </a:r>
            <a:r>
              <a:rPr lang="en-GB" dirty="0"/>
              <a:t>B</a:t>
            </a:r>
            <a:r>
              <a:rPr lang="en-GB" dirty="0" smtClean="0"/>
              <a:t>iological capital” as a way of theorising our own biological resources and their transmission</a:t>
            </a:r>
            <a:r>
              <a:rPr lang="en-GB" dirty="0"/>
              <a:t/>
            </a:r>
            <a:br>
              <a:rPr lang="en-GB" dirty="0"/>
            </a:br>
            <a:endParaRPr lang="en-GB" dirty="0" smtClean="0"/>
          </a:p>
          <a:p>
            <a:r>
              <a:rPr lang="en-GB" dirty="0" smtClean="0"/>
              <a:t>Tied in to other forms of capital, particularly social capital, and also social practices and wider societal/environmental conditions</a:t>
            </a:r>
            <a:br>
              <a:rPr lang="en-GB" dirty="0" smtClean="0"/>
            </a:br>
            <a:endParaRPr lang="en-GB" dirty="0" smtClean="0"/>
          </a:p>
          <a:p>
            <a:r>
              <a:rPr lang="en-GB" dirty="0" smtClean="0"/>
              <a:t>Moving towards an </a:t>
            </a:r>
            <a:r>
              <a:rPr lang="en-GB" smtClean="0"/>
              <a:t>integrated social-biological </a:t>
            </a:r>
            <a:r>
              <a:rPr lang="en-GB" dirty="0" smtClean="0"/>
              <a:t>explanation for health inequalities</a:t>
            </a:r>
            <a:endParaRPr lang="en-GB" dirty="0"/>
          </a:p>
        </p:txBody>
      </p:sp>
    </p:spTree>
    <p:extLst>
      <p:ext uri="{BB962C8B-B14F-4D97-AF65-F5344CB8AC3E}">
        <p14:creationId xmlns:p14="http://schemas.microsoft.com/office/powerpoint/2010/main" val="34618701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Thank you for listening!</a:t>
            </a:r>
            <a:endParaRPr lang="en-GB" dirty="0"/>
          </a:p>
        </p:txBody>
      </p:sp>
      <p:sp>
        <p:nvSpPr>
          <p:cNvPr id="3" name="Content Placeholder 2"/>
          <p:cNvSpPr>
            <a:spLocks noGrp="1"/>
          </p:cNvSpPr>
          <p:nvPr>
            <p:ph idx="1"/>
          </p:nvPr>
        </p:nvSpPr>
        <p:spPr/>
        <p:txBody>
          <a:bodyPr/>
          <a:lstStyle/>
          <a:p>
            <a:pPr marL="0" indent="0" algn="ctr">
              <a:buNone/>
            </a:pPr>
            <a:endParaRPr lang="en-GB" b="1" u="sng" dirty="0" smtClean="0"/>
          </a:p>
          <a:p>
            <a:pPr marL="0" indent="0" algn="ctr">
              <a:buNone/>
            </a:pPr>
            <a:r>
              <a:rPr lang="en-GB" b="1" u="sng" dirty="0" smtClean="0"/>
              <a:t>Acknowledgements</a:t>
            </a:r>
            <a:r>
              <a:rPr lang="en-GB" dirty="0" smtClean="0"/>
              <a:t/>
            </a:r>
            <a:br>
              <a:rPr lang="en-GB" dirty="0" smtClean="0"/>
            </a:br>
            <a:r>
              <a:rPr lang="en-GB" dirty="0" smtClean="0"/>
              <a:t>St John’s College Annual Fund</a:t>
            </a:r>
            <a:br>
              <a:rPr lang="en-GB" dirty="0" smtClean="0"/>
            </a:br>
            <a:r>
              <a:rPr lang="en-GB" dirty="0" err="1" smtClean="0"/>
              <a:t>Prof.</a:t>
            </a:r>
            <a:r>
              <a:rPr lang="en-GB" dirty="0" smtClean="0"/>
              <a:t> Ann Louise Kinmonth</a:t>
            </a:r>
            <a:br>
              <a:rPr lang="en-GB" dirty="0" smtClean="0"/>
            </a:br>
            <a:r>
              <a:rPr lang="en-GB" dirty="0" err="1" smtClean="0"/>
              <a:t>Prof.</a:t>
            </a:r>
            <a:r>
              <a:rPr lang="en-GB" dirty="0" smtClean="0"/>
              <a:t> Mike Kelly</a:t>
            </a:r>
          </a:p>
          <a:p>
            <a:pPr marL="0" indent="0" algn="ctr">
              <a:buNone/>
            </a:pPr>
            <a:r>
              <a:rPr lang="en-GB" dirty="0" smtClean="0"/>
              <a:t>Reading </a:t>
            </a:r>
            <a:r>
              <a:rPr lang="en-GB" dirty="0"/>
              <a:t>Group website: </a:t>
            </a:r>
            <a:r>
              <a:rPr lang="en-GB" dirty="0">
                <a:hlinkClick r:id="rId3"/>
              </a:rPr>
              <a:t>http://</a:t>
            </a:r>
            <a:r>
              <a:rPr lang="en-GB" dirty="0" smtClean="0">
                <a:hlinkClick r:id="rId3"/>
              </a:rPr>
              <a:t>www.joh.cam.ac.uk/st-john%E2%80%99s-reading-group-health-inequalities</a:t>
            </a:r>
            <a:r>
              <a:rPr lang="en-GB" dirty="0" smtClean="0"/>
              <a:t> </a:t>
            </a:r>
            <a:endParaRPr lang="en-GB" dirty="0"/>
          </a:p>
          <a:p>
            <a:pPr marL="0" indent="0" algn="ctr">
              <a:buNone/>
            </a:pPr>
            <a:r>
              <a:rPr lang="en-GB" b="1" u="sng" dirty="0" smtClean="0"/>
              <a:t>Contact</a:t>
            </a:r>
            <a:r>
              <a:rPr lang="en-GB" dirty="0"/>
              <a:t/>
            </a:r>
            <a:br>
              <a:rPr lang="en-GB" dirty="0"/>
            </a:br>
            <a:r>
              <a:rPr lang="en-GB" dirty="0" smtClean="0">
                <a:hlinkClick r:id="rId4"/>
              </a:rPr>
              <a:t>nmk33@medschl.cam.ac.uk</a:t>
            </a:r>
            <a:r>
              <a:rPr lang="en-GB" dirty="0" smtClean="0"/>
              <a:t/>
            </a:r>
            <a:br>
              <a:rPr lang="en-GB" dirty="0" smtClean="0"/>
            </a:br>
            <a:r>
              <a:rPr lang="en-GB" dirty="0" smtClean="0"/>
              <a:t>@</a:t>
            </a:r>
            <a:r>
              <a:rPr lang="en-GB" dirty="0" err="1" smtClean="0"/>
              <a:t>NMKriznik</a:t>
            </a:r>
            <a:endParaRPr lang="en-GB" dirty="0" smtClean="0"/>
          </a:p>
        </p:txBody>
      </p:sp>
      <p:pic>
        <p:nvPicPr>
          <p:cNvPr id="9" name="Picture 8"/>
          <p:cNvPicPr>
            <a:picLocks noChangeAspect="1"/>
          </p:cNvPicPr>
          <p:nvPr/>
        </p:nvPicPr>
        <p:blipFill rotWithShape="1">
          <a:blip r:embed="rId5"/>
          <a:srcRect l="4627" t="4507" r="5105" b="4747"/>
          <a:stretch/>
        </p:blipFill>
        <p:spPr>
          <a:xfrm>
            <a:off x="3493826" y="5149756"/>
            <a:ext cx="354841" cy="356719"/>
          </a:xfrm>
          <a:prstGeom prst="rect">
            <a:avLst/>
          </a:prstGeom>
        </p:spPr>
      </p:pic>
    </p:spTree>
    <p:extLst>
      <p:ext uri="{BB962C8B-B14F-4D97-AF65-F5344CB8AC3E}">
        <p14:creationId xmlns:p14="http://schemas.microsoft.com/office/powerpoint/2010/main" val="1568386479"/>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blank 1">
      <a:dk1>
        <a:srgbClr val="003E72"/>
      </a:dk1>
      <a:lt1>
        <a:srgbClr val="FFFFFF"/>
      </a:lt1>
      <a:dk2>
        <a:srgbClr val="FFFFFF"/>
      </a:dk2>
      <a:lt2>
        <a:srgbClr val="00B3BE"/>
      </a:lt2>
      <a:accent1>
        <a:srgbClr val="0073CF"/>
      </a:accent1>
      <a:accent2>
        <a:srgbClr val="E37222"/>
      </a:accent2>
      <a:accent3>
        <a:srgbClr val="FFFFFF"/>
      </a:accent3>
      <a:accent4>
        <a:srgbClr val="003460"/>
      </a:accent4>
      <a:accent5>
        <a:srgbClr val="AABCE4"/>
      </a:accent5>
      <a:accent6>
        <a:srgbClr val="CE671E"/>
      </a:accent6>
      <a:hlink>
        <a:srgbClr val="58A618"/>
      </a:hlink>
      <a:folHlink>
        <a:srgbClr val="8E258D"/>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3E72"/>
        </a:dk1>
        <a:lt1>
          <a:srgbClr val="FFFFFF"/>
        </a:lt1>
        <a:dk2>
          <a:srgbClr val="FFFFFF"/>
        </a:dk2>
        <a:lt2>
          <a:srgbClr val="00B3BE"/>
        </a:lt2>
        <a:accent1>
          <a:srgbClr val="0073CF"/>
        </a:accent1>
        <a:accent2>
          <a:srgbClr val="E37222"/>
        </a:accent2>
        <a:accent3>
          <a:srgbClr val="FFFFFF"/>
        </a:accent3>
        <a:accent4>
          <a:srgbClr val="003460"/>
        </a:accent4>
        <a:accent5>
          <a:srgbClr val="AABCE4"/>
        </a:accent5>
        <a:accent6>
          <a:srgbClr val="CE671E"/>
        </a:accent6>
        <a:hlink>
          <a:srgbClr val="58A618"/>
        </a:hlink>
        <a:folHlink>
          <a:srgbClr val="8E258D"/>
        </a:folHlink>
      </a:clrScheme>
      <a:clrMap bg1="lt1" tx1="dk1" bg2="lt2" tx2="dk2" accent1="accent1" accent2="accent2" accent3="accent3" accent4="accent4" accent5="accent5" accent6="accent6" hlink="hlink" folHlink="folHlink"/>
    </a:extraClrScheme>
    <a:extraClrScheme>
      <a:clrScheme name="blank 2">
        <a:dk1>
          <a:srgbClr val="003E72"/>
        </a:dk1>
        <a:lt1>
          <a:srgbClr val="FFFFFF"/>
        </a:lt1>
        <a:dk2>
          <a:srgbClr val="FFFFFF"/>
        </a:dk2>
        <a:lt2>
          <a:srgbClr val="83AFB4"/>
        </a:lt2>
        <a:accent1>
          <a:srgbClr val="6AADE4"/>
        </a:accent1>
        <a:accent2>
          <a:srgbClr val="EFBD47"/>
        </a:accent2>
        <a:accent3>
          <a:srgbClr val="FFFFFF"/>
        </a:accent3>
        <a:accent4>
          <a:srgbClr val="003460"/>
        </a:accent4>
        <a:accent5>
          <a:srgbClr val="B9D3EF"/>
        </a:accent5>
        <a:accent6>
          <a:srgbClr val="D9AB3F"/>
        </a:accent6>
        <a:hlink>
          <a:srgbClr val="A8B400"/>
        </a:hlink>
        <a:folHlink>
          <a:srgbClr val="6A4061"/>
        </a:folHlink>
      </a:clrScheme>
      <a:clrMap bg1="lt1" tx1="dk1" bg2="lt2" tx2="dk2" accent1="accent1" accent2="accent2" accent3="accent3" accent4="accent4" accent5="accent5" accent6="accent6" hlink="hlink" folHlink="folHlink"/>
    </a:extraClrScheme>
    <a:extraClrScheme>
      <a:clrScheme name="blank 3">
        <a:dk1>
          <a:srgbClr val="003E72"/>
        </a:dk1>
        <a:lt1>
          <a:srgbClr val="FFFFFF"/>
        </a:lt1>
        <a:dk2>
          <a:srgbClr val="FFFFFF"/>
        </a:dk2>
        <a:lt2>
          <a:srgbClr val="156570"/>
        </a:lt2>
        <a:accent1>
          <a:srgbClr val="003E72"/>
        </a:accent1>
        <a:accent2>
          <a:srgbClr val="C84E00"/>
        </a:accent2>
        <a:accent3>
          <a:srgbClr val="FFFFFF"/>
        </a:accent3>
        <a:accent4>
          <a:srgbClr val="003460"/>
        </a:accent4>
        <a:accent5>
          <a:srgbClr val="AAAFBC"/>
        </a:accent5>
        <a:accent6>
          <a:srgbClr val="B54600"/>
        </a:accent6>
        <a:hlink>
          <a:srgbClr val="435125"/>
        </a:hlink>
        <a:folHlink>
          <a:srgbClr val="412D5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672</Words>
  <Application>Microsoft Office PowerPoint</Application>
  <PresentationFormat>On-screen Show (4:3)</PresentationFormat>
  <Paragraphs>136</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blank</vt:lpstr>
      <vt:lpstr>The embodiment of disadvantage: Developmental programming and the lifecourse </vt:lpstr>
      <vt:lpstr>Overview</vt:lpstr>
      <vt:lpstr>Developmental programming</vt:lpstr>
      <vt:lpstr>Why should (medical) sociology be interested?</vt:lpstr>
      <vt:lpstr>Why should (medical) sociology be interested?</vt:lpstr>
      <vt:lpstr>Why should (medical) sociology be interested?</vt:lpstr>
      <vt:lpstr>The research project</vt:lpstr>
      <vt:lpstr>Social capital and health</vt:lpstr>
      <vt:lpstr>Social and biological (dis)advantage</vt:lpstr>
      <vt:lpstr>Dutch Hunger Winter and epigenetics</vt:lpstr>
      <vt:lpstr>Dutch Hunger Winter and epigenetics</vt:lpstr>
      <vt:lpstr>‘Biological capital’ and health</vt:lpstr>
      <vt:lpstr>Problems to avoid</vt:lpstr>
      <vt:lpstr>Policy implications</vt:lpstr>
      <vt:lpstr>Policy implications</vt:lpstr>
      <vt:lpstr>Conclusion</vt:lpstr>
      <vt:lpstr>Thank you for listening!</vt:lpstr>
    </vt:vector>
  </TitlesOfParts>
  <Company>Clinical School Computing Service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embodiment of disadvantage: Developmental programming and the lifecourse</dc:title>
  <dc:creator>Natasha Krisnik</dc:creator>
  <cp:lastModifiedBy>Hanzlik L.</cp:lastModifiedBy>
  <cp:revision>90</cp:revision>
  <cp:lastPrinted>2016-09-06T20:33:14Z</cp:lastPrinted>
  <dcterms:created xsi:type="dcterms:W3CDTF">2016-09-02T13:51:21Z</dcterms:created>
  <dcterms:modified xsi:type="dcterms:W3CDTF">2019-02-22T10:08:25Z</dcterms:modified>
</cp:coreProperties>
</file>