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2"/>
  </p:sldMasterIdLst>
  <p:notesMasterIdLst>
    <p:notesMasterId r:id="rId15"/>
  </p:notesMasterIdLst>
  <p:handoutMasterIdLst>
    <p:handoutMasterId r:id="rId16"/>
  </p:handoutMasterIdLst>
  <p:sldIdLst>
    <p:sldId id="260" r:id="rId3"/>
    <p:sldId id="256" r:id="rId4"/>
    <p:sldId id="257" r:id="rId5"/>
    <p:sldId id="258" r:id="rId6"/>
    <p:sldId id="262" r:id="rId7"/>
    <p:sldId id="265" r:id="rId8"/>
    <p:sldId id="266" r:id="rId9"/>
    <p:sldId id="267" r:id="rId10"/>
    <p:sldId id="269" r:id="rId11"/>
    <p:sldId id="263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032" autoAdjust="0"/>
  </p:normalViewPr>
  <p:slideViewPr>
    <p:cSldViewPr>
      <p:cViewPr>
        <p:scale>
          <a:sx n="81" d="100"/>
          <a:sy n="81" d="100"/>
        </p:scale>
        <p:origin x="-2484" y="-8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651" y="-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A251C-380D-40C3-916D-87999848640D}" type="datetimeFigureOut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38686-C003-4DD9-91AB-FE42C7799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792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89E82-5260-4A25-9037-9A6841D8FF0F}" type="datetimeFigureOut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FB1B6-7DB8-42D5-AA29-1ED5493270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74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9/29/2016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3"/>
          </p:nvPr>
        </p:nvSpPr>
        <p:spPr>
          <a:xfrm>
            <a:off x="6830568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Picture Placeholder 11"/>
          <p:cNvSpPr>
            <a:spLocks noGrp="1" noChangeAspect="1"/>
          </p:cNvSpPr>
          <p:nvPr>
            <p:ph type="pic" sz="quarter" idx="14"/>
          </p:nvPr>
        </p:nvSpPr>
        <p:spPr>
          <a:xfrm>
            <a:off x="7991526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" name="Picture Placeholder 11"/>
          <p:cNvSpPr>
            <a:spLocks noGrp="1" noChangeAspect="1"/>
          </p:cNvSpPr>
          <p:nvPr>
            <p:ph type="pic" sz="quarter" idx="15"/>
          </p:nvPr>
        </p:nvSpPr>
        <p:spPr>
          <a:xfrm>
            <a:off x="7991856" y="91440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11"/>
          <p:cNvSpPr>
            <a:spLocks noGrp="1" noChangeAspect="1"/>
          </p:cNvSpPr>
          <p:nvPr>
            <p:ph type="pic" sz="quarter" idx="16"/>
          </p:nvPr>
        </p:nvSpPr>
        <p:spPr>
          <a:xfrm>
            <a:off x="7991856" y="1719072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257800"/>
            <a:ext cx="6019800" cy="6771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b" anchorCtr="0">
            <a:noAutofit/>
          </a:bodyPr>
          <a:lstStyle>
            <a:lvl1pPr algn="l">
              <a:defRPr sz="3600" b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953570"/>
            <a:ext cx="6019800" cy="542544"/>
          </a:xfrm>
          <a:effectLst/>
        </p:spPr>
        <p:txBody>
          <a:bodyPr lIns="91440" tIns="45720" rIns="91440" bIns="45720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04800" y="3581400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04800" y="3886200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4800" y="4188023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4800" y="4492823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Picture Placeholder 18"/>
          <p:cNvSpPr>
            <a:spLocks noGrp="1" noChangeAspect="1"/>
          </p:cNvSpPr>
          <p:nvPr>
            <p:ph type="pic" sz="quarter" idx="14"/>
          </p:nvPr>
        </p:nvSpPr>
        <p:spPr>
          <a:xfrm>
            <a:off x="6781800" y="304800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Picture Placeholder 18"/>
          <p:cNvSpPr>
            <a:spLocks noGrp="1" noChangeAspect="1"/>
          </p:cNvSpPr>
          <p:nvPr>
            <p:ph type="pic" sz="quarter" idx="15"/>
          </p:nvPr>
        </p:nvSpPr>
        <p:spPr>
          <a:xfrm>
            <a:off x="6781800" y="1938528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6781800" y="3557016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6781800" y="5181600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290C-3526-468E-860B-4D9D2196BFBC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1000" y="4191000"/>
            <a:ext cx="8382000" cy="205739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none"/>
        </p:style>
        <p:txBody>
          <a:bodyPr wrap="square" tIns="45720" bIns="45720" anchor="ctr" anchorCtr="0">
            <a:normAutofit/>
          </a:bodyPr>
          <a:lstStyle>
            <a:lvl1pPr algn="ctr">
              <a:defRPr sz="280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lum bright="-60000" contrast="15000"/>
          </a:blip>
          <a:stretch>
            <a:fillRect/>
          </a:stretch>
        </p:blipFill>
        <p:spPr bwMode="auto">
          <a:xfrm>
            <a:off x="685792" y="1341114"/>
            <a:ext cx="7772416" cy="2926086"/>
          </a:xfrm>
          <a:prstGeom prst="rect">
            <a:avLst/>
          </a:prstGeom>
          <a:noFill/>
          <a:effectLst/>
        </p:spPr>
      </p:pic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127248" y="1828800"/>
            <a:ext cx="1371600" cy="9144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48200" y="1828800"/>
            <a:ext cx="1371600" cy="9144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124200" y="2895600"/>
            <a:ext cx="1371600" cy="9144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4648200" y="2895600"/>
            <a:ext cx="1371600" cy="9144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7543800" cy="50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14299"/>
            <a:ext cx="6553200" cy="704088"/>
          </a:xfrm>
          <a:prstGeom prst="roundRect">
            <a:avLst>
              <a:gd name="adj" fmla="val 10174"/>
            </a:avLst>
          </a:prstGeom>
          <a:solidFill>
            <a:schemeClr val="bg1"/>
          </a:solidFill>
          <a:ln w="1905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none"/>
        </p:style>
        <p:txBody>
          <a:bodyPr wrap="square" tIns="45720" bIns="45720" anchor="ctr" anchorCtr="0">
            <a:norm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E5B69FA-8946-4AB6-B074-D84083315D6A}" type="datetime1">
              <a:rPr lang="en-US" smtClean="0"/>
              <a:pPr/>
              <a:t>9/29/2016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6000">
                <a:schemeClr val="accent2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50" r:id="rId14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as.gov.uk/" TargetMode="External"/><Relationship Id="rId3" Type="http://schemas.openxmlformats.org/officeDocument/2006/relationships/hyperlink" Target="http://janus.lib.cam.ac.uk/" TargetMode="External"/><Relationship Id="rId7" Type="http://schemas.openxmlformats.org/officeDocument/2006/relationships/hyperlink" Target="http://www.llgc.org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tionalarchives.gov.uk/" TargetMode="External"/><Relationship Id="rId11" Type="http://schemas.openxmlformats.org/officeDocument/2006/relationships/image" Target="../media/image31.jpeg"/><Relationship Id="rId5" Type="http://schemas.openxmlformats.org/officeDocument/2006/relationships/hyperlink" Target="http://www.oxfordarchives.org.uk/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http://www.aim25.ac.uk/" TargetMode="External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hyperlink" Target="http://archiveshub.ac.uk/guides/usingarchives/" TargetMode="External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nglish.cam.ac.uk/ceres.ehoc/" TargetMode="External"/><Relationship Id="rId5" Type="http://schemas.openxmlformats.org/officeDocument/2006/relationships/hyperlink" Target="http://www.nationalarchives.gov.uk/latin" TargetMode="External"/><Relationship Id="rId10" Type="http://schemas.openxmlformats.org/officeDocument/2006/relationships/image" Target="../media/image35.jpeg"/><Relationship Id="rId4" Type="http://schemas.openxmlformats.org/officeDocument/2006/relationships/hyperlink" Target="http://www.nationalarchives.gov.uk/latin/beginners" TargetMode="External"/><Relationship Id="rId9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h.cam.ac.uk/archives" TargetMode="External"/><Relationship Id="rId7" Type="http://schemas.openxmlformats.org/officeDocument/2006/relationships/image" Target="../media/image39.jpeg"/><Relationship Id="rId2" Type="http://schemas.openxmlformats.org/officeDocument/2006/relationships/hyperlink" Target="mailto:archivist@joh.cam.ac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archives for dissertations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smtClean="0"/>
              <a:t>Tracy Deakin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 smtClean="0"/>
              <a:t>Archivist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en-US" dirty="0" smtClean="0"/>
              <a:t>St John’s College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endParaRPr lang="en-US" dirty="0" smtClean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81" b="28681"/>
          <a:stretch>
            <a:fillRect/>
          </a:stretch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594521"/>
            <a:ext cx="2057400" cy="1296590"/>
          </a:xfr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" b="693"/>
          <a:stretch>
            <a:fillRect/>
          </a:stretch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25" grpId="0" build="p"/>
      <p:bldP spid="26" grpId="0" build="p"/>
      <p:bldP spid="27" grpId="0" build="p"/>
      <p:bldP spid="2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It depends on those who pass</a:t>
            </a:r>
            <a:br>
              <a:rPr lang="en-GB" dirty="0"/>
            </a:br>
            <a:r>
              <a:rPr lang="en-GB" dirty="0"/>
              <a:t>Whether I am a tomb or treasure</a:t>
            </a:r>
            <a:br>
              <a:rPr lang="en-GB" dirty="0"/>
            </a:br>
            <a:r>
              <a:rPr lang="en-GB" dirty="0"/>
              <a:t>Whether I speak or am silent</a:t>
            </a:r>
            <a:br>
              <a:rPr lang="en-GB" dirty="0"/>
            </a:br>
            <a:r>
              <a:rPr lang="en-GB" dirty="0"/>
              <a:t>The choice is yours alone.</a:t>
            </a:r>
            <a:br>
              <a:rPr lang="en-GB" dirty="0"/>
            </a:br>
            <a:r>
              <a:rPr lang="en-GB" dirty="0"/>
              <a:t>Friend, do not enter without desire.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pic>
        <p:nvPicPr>
          <p:cNvPr id="4" name="Picture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" r="2734"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895600"/>
            <a:ext cx="1440159" cy="9144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archives?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Archives are the stuff of history, bringing past events to life and so allowing us to explore the past. They can be beguiling and frustrating in equal measure. </a:t>
            </a:r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822" y="4868863"/>
            <a:ext cx="2159793" cy="1439862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61" y="4868863"/>
            <a:ext cx="2009465" cy="136842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I expect to find?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Manuscript &amp; printed material</a:t>
            </a:r>
          </a:p>
          <a:p>
            <a:r>
              <a:rPr lang="en-US" dirty="0" smtClean="0"/>
              <a:t>Maps, plans &amp; architectural drawings</a:t>
            </a:r>
          </a:p>
          <a:p>
            <a:r>
              <a:rPr lang="en-US" dirty="0" smtClean="0"/>
              <a:t>Engravings &amp; photographs</a:t>
            </a:r>
          </a:p>
          <a:p>
            <a:r>
              <a:rPr lang="en-US" dirty="0" smtClean="0"/>
              <a:t>Cartoons, film, sound recordings </a:t>
            </a:r>
          </a:p>
          <a:p>
            <a:r>
              <a:rPr lang="en-US" dirty="0" smtClean="0"/>
              <a:t>Digital material &amp; objects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76" b="28776"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1" b="20711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" b="3387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" b="3387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should I start?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secondary sources - look at bibliographies &amp; footnotes. What sources have others used?</a:t>
            </a:r>
          </a:p>
          <a:p>
            <a:r>
              <a:rPr lang="en-US" dirty="0" smtClean="0"/>
              <a:t>Explore online resources</a:t>
            </a:r>
          </a:p>
          <a:p>
            <a:r>
              <a:rPr lang="en-US" dirty="0" smtClean="0"/>
              <a:t>Make sure you find out whether there are any transcripts, calendars (short summaries) or translations of the documents you want to use.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218" y="137160"/>
            <a:ext cx="936259" cy="685800"/>
          </a:xfrm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5" b="6415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7" b="12937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7" b="21857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Searching catalogues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i="1" dirty="0" smtClean="0"/>
              <a:t>Before you start remember that…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Each archive has its own catalogue</a:t>
            </a:r>
          </a:p>
          <a:p>
            <a:r>
              <a:rPr lang="en-US" dirty="0" smtClean="0"/>
              <a:t>Not all catalogues are complete</a:t>
            </a:r>
          </a:p>
          <a:p>
            <a:r>
              <a:rPr lang="en-US" dirty="0" smtClean="0"/>
              <a:t>Not all catalogues are available online</a:t>
            </a:r>
          </a:p>
          <a:p>
            <a:r>
              <a:rPr lang="en-US" dirty="0" smtClean="0"/>
              <a:t>Very few records are available online</a:t>
            </a:r>
          </a:p>
          <a:p>
            <a:r>
              <a:rPr lang="en-US" dirty="0" smtClean="0"/>
              <a:t>Archives have many useful finding aids to help you find material but many of these are only available in the searchroom</a:t>
            </a:r>
            <a:r>
              <a:rPr lang="en-US" dirty="0"/>
              <a:t>.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9" y="137160"/>
            <a:ext cx="936104" cy="915576"/>
          </a:xfrm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8" b="25778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6" b="22876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6" b="22876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terms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Archive catalogues are not like library catalogues. Archives don’t fall into neat categories which means that extra care needs to be taken when choosing search terms.</a:t>
            </a:r>
          </a:p>
          <a:p>
            <a:endParaRPr lang="en-US" dirty="0" smtClean="0"/>
          </a:p>
          <a:p>
            <a:r>
              <a:rPr lang="en-US" dirty="0" smtClean="0"/>
              <a:t>Try to think outside the box - think about what terms might be used in the records themselves</a:t>
            </a:r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28" b="22828"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2835"/>
          <a:stretch>
            <a:fillRect/>
          </a:stretch>
        </p:blipFill>
        <p:spPr>
          <a:xfrm>
            <a:off x="7956376" y="908720"/>
            <a:ext cx="1051560" cy="68580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9" b="16359"/>
          <a:stretch>
            <a:fillRect/>
          </a:stretch>
        </p:blipFill>
        <p:spPr>
          <a:xfrm>
            <a:off x="7956376" y="116632"/>
            <a:ext cx="1051560" cy="685800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1" b="17831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Tips for visiting &amp; using an archive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3251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Make contact with an archive before you visit. Check opening times, closure periods and what ID you need to bring.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If the archive’s catalogue is available online check this before you make contact – so you know what you’re looking for.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Can you take a camera to take digital copies (sometimes there can be a charge for this)?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Take a pencil with you – no pens in archives.</a:t>
            </a:r>
          </a:p>
          <a:p>
            <a:pPr>
              <a:lnSpc>
                <a:spcPct val="160000"/>
              </a:lnSpc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Tips for visiting &amp; using an archive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32511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Wear or take something warm – </a:t>
            </a:r>
            <a:r>
              <a:rPr lang="en-US" dirty="0" err="1"/>
              <a:t>searchrooms</a:t>
            </a:r>
            <a:r>
              <a:rPr lang="en-US" dirty="0"/>
              <a:t> are often chilly.</a:t>
            </a:r>
          </a:p>
          <a:p>
            <a:pPr>
              <a:lnSpc>
                <a:spcPct val="120000"/>
              </a:lnSpc>
            </a:pPr>
            <a:r>
              <a:rPr lang="en-US" dirty="0"/>
              <a:t>Don’t bring food or drink with you. </a:t>
            </a:r>
          </a:p>
          <a:p>
            <a:pPr>
              <a:lnSpc>
                <a:spcPct val="120000"/>
              </a:lnSpc>
            </a:pPr>
            <a:r>
              <a:rPr lang="en-US" dirty="0"/>
              <a:t>Be </a:t>
            </a:r>
            <a:r>
              <a:rPr lang="en-US" dirty="0" err="1"/>
              <a:t>organised</a:t>
            </a:r>
            <a:r>
              <a:rPr lang="en-US" dirty="0"/>
              <a:t> and systematic – go through your references.</a:t>
            </a:r>
          </a:p>
          <a:p>
            <a:pPr>
              <a:lnSpc>
                <a:spcPct val="120000"/>
              </a:lnSpc>
            </a:pPr>
            <a:r>
              <a:rPr lang="en-US" dirty="0"/>
              <a:t>Take full notes –particularly of the full reference (down to folio, page or quire number).</a:t>
            </a:r>
          </a:p>
          <a:p>
            <a:pPr>
              <a:lnSpc>
                <a:spcPct val="120000"/>
              </a:lnSpc>
            </a:pPr>
            <a:r>
              <a:rPr lang="en-US" dirty="0"/>
              <a:t>Always ask for help if you need it. </a:t>
            </a:r>
          </a:p>
        </p:txBody>
      </p:sp>
    </p:spTree>
    <p:extLst>
      <p:ext uri="{BB962C8B-B14F-4D97-AF65-F5344CB8AC3E}">
        <p14:creationId xmlns:p14="http://schemas.microsoft.com/office/powerpoint/2010/main" val="6232970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66800"/>
          </a:xfrm>
        </p:spPr>
        <p:txBody>
          <a:bodyPr/>
          <a:lstStyle/>
          <a:p>
            <a:r>
              <a:rPr lang="en-US" dirty="0" smtClean="0"/>
              <a:t>How to find the right archive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3251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Cambridge: </a:t>
            </a:r>
            <a:r>
              <a:rPr lang="en-US" dirty="0" smtClean="0">
                <a:hlinkClick r:id="rId3"/>
              </a:rPr>
              <a:t>http://janus.lib.cam.ac.uk</a:t>
            </a:r>
            <a:endParaRPr lang="en-US" dirty="0" smtClean="0"/>
          </a:p>
          <a:p>
            <a:r>
              <a:rPr lang="en-US" dirty="0" smtClean="0"/>
              <a:t>London: </a:t>
            </a:r>
            <a:r>
              <a:rPr lang="en-US" dirty="0" smtClean="0">
                <a:hlinkClick r:id="rId4"/>
              </a:rPr>
              <a:t>www.aim25.ac.uk</a:t>
            </a:r>
            <a:endParaRPr lang="en-US" dirty="0" smtClean="0"/>
          </a:p>
          <a:p>
            <a:r>
              <a:rPr lang="en-US" dirty="0" smtClean="0"/>
              <a:t>Oxford: </a:t>
            </a:r>
            <a:r>
              <a:rPr lang="en-US" dirty="0" smtClean="0">
                <a:hlinkClick r:id="rId5"/>
              </a:rPr>
              <a:t>www.oxfordarchives.org.uk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smtClean="0"/>
              <a:t>National Collections:</a:t>
            </a:r>
          </a:p>
          <a:p>
            <a:pPr marL="719138" indent="-92075"/>
            <a:r>
              <a:rPr lang="en-US" dirty="0"/>
              <a:t> </a:t>
            </a:r>
            <a:r>
              <a:rPr lang="en-US" dirty="0" smtClean="0"/>
              <a:t>The National Archive (TNA) </a:t>
            </a:r>
            <a:r>
              <a:rPr lang="en-US" dirty="0" smtClean="0">
                <a:hlinkClick r:id="rId6"/>
              </a:rPr>
              <a:t>www.nationalarchives.gov.uk</a:t>
            </a:r>
            <a:endParaRPr lang="en-US" dirty="0" smtClean="0"/>
          </a:p>
          <a:p>
            <a:pPr marL="719138" indent="-92075"/>
            <a:r>
              <a:rPr lang="en-US" dirty="0" smtClean="0"/>
              <a:t>The National Library of Wales (NLW) </a:t>
            </a:r>
            <a:r>
              <a:rPr lang="en-US" dirty="0" smtClean="0">
                <a:hlinkClick r:id="rId7"/>
              </a:rPr>
              <a:t>www.llgc.org.uk</a:t>
            </a:r>
            <a:endParaRPr lang="en-US" dirty="0" smtClean="0"/>
          </a:p>
          <a:p>
            <a:pPr marL="719138" indent="-92075"/>
            <a:r>
              <a:rPr lang="en-US" dirty="0" smtClean="0"/>
              <a:t>The National Archives of Scotland (NAS) </a:t>
            </a:r>
            <a:r>
              <a:rPr lang="en-US" dirty="0" smtClean="0">
                <a:hlinkClick r:id="rId8"/>
              </a:rPr>
              <a:t>www.nas.gov.uk</a:t>
            </a:r>
            <a:endParaRPr lang="en-US" dirty="0" smtClean="0"/>
          </a:p>
          <a:p>
            <a:pPr marL="719138" indent="-92075"/>
            <a:endParaRPr lang="en-US" dirty="0" smtClean="0"/>
          </a:p>
          <a:p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7" b="13927"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4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16632"/>
            <a:ext cx="1050925" cy="663891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" r="1524"/>
          <a:stretch>
            <a:fillRect/>
          </a:stretch>
        </p:blipFill>
        <p:spPr>
          <a:xfrm>
            <a:off x="7812088" y="1341438"/>
            <a:ext cx="1052512" cy="6858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Online Resources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Using archives – a guide for </a:t>
            </a:r>
            <a:r>
              <a:rPr lang="en-US" dirty="0"/>
              <a:t>the inexperienced </a:t>
            </a:r>
            <a:r>
              <a:rPr lang="en-US" dirty="0">
                <a:hlinkClick r:id="rId3"/>
              </a:rPr>
              <a:t>http://archiveshub.ac.uk/guides/usingarchives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Beginner’s Latin </a:t>
            </a:r>
            <a:r>
              <a:rPr lang="en-US" dirty="0">
                <a:hlinkClick r:id="rId4"/>
              </a:rPr>
              <a:t>www.nationalarchives.gov.uk/latin/beginners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Latin </a:t>
            </a:r>
            <a:r>
              <a:rPr lang="en-US" dirty="0" err="1" smtClean="0"/>
              <a:t>palaeography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www.nationalarchives.gov.uk/latin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English handwriting </a:t>
            </a:r>
            <a:r>
              <a:rPr lang="en-US" dirty="0" smtClean="0">
                <a:hlinkClick r:id="rId6"/>
              </a:rPr>
              <a:t>www.english.cam.ac.uk/ceres.ehoc/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" r="288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" b="2697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8" b="6448"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6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28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Tracy Deakin</a:t>
            </a:r>
            <a:br>
              <a:rPr lang="en-GB" dirty="0" smtClean="0"/>
            </a:br>
            <a:r>
              <a:rPr lang="en-GB" dirty="0" smtClean="0"/>
              <a:t>Archivist, St John’s College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2319715"/>
          </a:xfrm>
        </p:spPr>
        <p:txBody>
          <a:bodyPr/>
          <a:lstStyle/>
          <a:p>
            <a:pPr marL="109728" indent="0">
              <a:buNone/>
            </a:pPr>
            <a:r>
              <a:rPr lang="en-GB" dirty="0" smtClean="0">
                <a:hlinkClick r:id="rId2"/>
              </a:rPr>
              <a:t>archivist@joh.cam.ac.uk</a:t>
            </a:r>
            <a:endParaRPr lang="en-GB" dirty="0" smtClean="0"/>
          </a:p>
          <a:p>
            <a:pPr marL="109728" indent="0">
              <a:buNone/>
            </a:pPr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www.joh.cam.ac.uk/archives</a:t>
            </a:r>
            <a:endParaRPr lang="en-GB" dirty="0" smtClean="0"/>
          </a:p>
          <a:p>
            <a:pPr marL="109728" indent="0">
              <a:buNone/>
            </a:pPr>
            <a:endParaRPr lang="en-GB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" r="1352"/>
          <a:stretch>
            <a:fillRect/>
          </a:stretch>
        </p:blipFill>
        <p:spPr/>
      </p:pic>
      <p:pic>
        <p:nvPicPr>
          <p:cNvPr id="13" name="Picture Placeholder 12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" b="1057"/>
          <a:stretch>
            <a:fillRect/>
          </a:stretch>
        </p:blipFill>
        <p:spPr/>
      </p:pic>
      <p:pic>
        <p:nvPicPr>
          <p:cNvPr id="14" name="Picture Placeholder 13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81" b="28281"/>
          <a:stretch>
            <a:fillRect/>
          </a:stretch>
        </p:blipFill>
        <p:spPr/>
      </p:pic>
      <p:pic>
        <p:nvPicPr>
          <p:cNvPr id="15" name="Picture Placeholder 14"/>
          <p:cNvPicPr>
            <a:picLocks noGrp="1" noChangeAspect="1"/>
          </p:cNvPicPr>
          <p:nvPr>
            <p:ph type="pic" sz="quarter" idx="1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1" b="281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38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ricHistoryMonthPresentatio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704E2D7-51DF-49BF-B2D8-D7E7D35BED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GenericHistoryMonthPresentation</Template>
  <TotalTime>0</TotalTime>
  <Words>462</Words>
  <Application>Microsoft Office PowerPoint</Application>
  <PresentationFormat>On-screen Show (4:3)</PresentationFormat>
  <Paragraphs>68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GenericHistoryMonthPresentation</vt:lpstr>
      <vt:lpstr>Using archives for dissertations</vt:lpstr>
      <vt:lpstr>It depends on those who pass Whether I am a tomb or treasure Whether I speak or am silent The choice is yours alone. Friend, do not enter without desire.</vt:lpstr>
      <vt:lpstr>What are archives?</vt:lpstr>
      <vt:lpstr>What can I expect to find?</vt:lpstr>
      <vt:lpstr>Where should I start?</vt:lpstr>
      <vt:lpstr>Searching catalogues  Before you start remember that…</vt:lpstr>
      <vt:lpstr>Search terms</vt:lpstr>
      <vt:lpstr>Tips for visiting &amp; using an archive </vt:lpstr>
      <vt:lpstr>Tips for visiting &amp; using an archive </vt:lpstr>
      <vt:lpstr>How to find the right archive</vt:lpstr>
      <vt:lpstr>Online Resources</vt:lpstr>
      <vt:lpstr>Tracy Deakin Archivist, St John’s College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2013-10-29T09:23:48Z</dcterms:created>
  <dcterms:modified xsi:type="dcterms:W3CDTF">2016-09-29T13:59:22Z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TC103524739990</vt:lpwstr>
  </property>
</Properties>
</file>