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handoutMasterIdLst>
    <p:handoutMasterId r:id="rId46"/>
  </p:handoutMasterIdLst>
  <p:sldIdLst>
    <p:sldId id="256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3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753AA-389B-47F5-87A7-69A87B95FCEE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66357-19E3-453E-98CF-8435A7AE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498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702"/>
            <a:ext cx="9144000" cy="27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7352"/>
            <a:ext cx="9144000" cy="26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575" y="-2040"/>
            <a:ext cx="1264850" cy="120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059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851104" cy="432048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7352"/>
            <a:ext cx="9144000" cy="26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26" y="148298"/>
            <a:ext cx="1087474" cy="89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97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29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68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5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56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71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547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39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2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641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054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6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857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970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014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484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007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776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3658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132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9925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067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1262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9382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326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759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875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743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768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04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bg1">
                <a:alpha val="0"/>
              </a:schemeClr>
            </a:gs>
            <a:gs pos="100000">
              <a:srgbClr val="9ACCF6">
                <a:alpha val="85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8E151-CBC4-42EE-8A79-C0EE42571E57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2887-8B6D-4F30-A9A8-54D51CF4B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7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000">
              <a:schemeClr val="bg1">
                <a:alpha val="0"/>
              </a:schemeClr>
            </a:gs>
            <a:gs pos="100000">
              <a:srgbClr val="9ACCF6">
                <a:alpha val="85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23A07-9940-4E12-8CAA-C355C60F0EB8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F45D9-E879-48E9-BD97-5AF14DB7C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58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000">
              <a:schemeClr val="bg1">
                <a:alpha val="0"/>
              </a:schemeClr>
            </a:gs>
            <a:gs pos="100000">
              <a:srgbClr val="9ACCF6">
                <a:alpha val="85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19682-4AA5-486B-80FF-86C5C526B09F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CC973-A675-49D6-9E74-FFDC5F394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35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200" b="1" dirty="0"/>
              <a:t>A sociological and historical perspective on health inequalities: implications for current policy debates.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1800" dirty="0" smtClean="0"/>
              <a:t>Mike Kelly &amp; Simon Szreter</a:t>
            </a:r>
          </a:p>
          <a:p>
            <a:r>
              <a:rPr lang="en-GB" sz="1800" dirty="0" smtClean="0"/>
              <a:t>University of Cambridge  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06121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Thanks to the St John’s College Reading Group on Health Inequalities and the St John’s College Annual Fund.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284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Three key ideas.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Individual and population level explanations of inequalities are muddled in policy discourse.</a:t>
            </a:r>
          </a:p>
        </p:txBody>
      </p:sp>
    </p:spTree>
    <p:extLst>
      <p:ext uri="{BB962C8B-B14F-4D97-AF65-F5344CB8AC3E}">
        <p14:creationId xmlns:p14="http://schemas.microsoft.com/office/powerpoint/2010/main" val="249868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Three key ideas.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Individual and population level explanations of inequalities are muddled in policy discourse.</a:t>
            </a:r>
          </a:p>
          <a:p>
            <a:r>
              <a:rPr lang="en-GB" sz="2800" dirty="0" smtClean="0"/>
              <a:t>Gross categories like SES conceal more than they reveal.</a:t>
            </a:r>
          </a:p>
        </p:txBody>
      </p:sp>
    </p:spTree>
    <p:extLst>
      <p:ext uri="{BB962C8B-B14F-4D97-AF65-F5344CB8AC3E}">
        <p14:creationId xmlns:p14="http://schemas.microsoft.com/office/powerpoint/2010/main" val="138953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Three key ideas.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Individual and population level explanations of inequalities are muddled in policy discourse.</a:t>
            </a:r>
          </a:p>
          <a:p>
            <a:r>
              <a:rPr lang="en-GB" sz="2800" dirty="0" smtClean="0"/>
              <a:t>Gross categories like SES conceal more than they reveal.</a:t>
            </a:r>
          </a:p>
          <a:p>
            <a:r>
              <a:rPr lang="en-GB" sz="2800" dirty="0" smtClean="0"/>
              <a:t>Granularity of explanations of patterning of health inequalities still to be systematically developed.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8240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 smtClean="0">
                <a:latin typeface="Arial" charset="0"/>
                <a:cs typeface="Arial" charset="0"/>
              </a:rPr>
              <a:t>The accumulated evidence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  <a:p>
            <a:r>
              <a:rPr lang="en-GB" altLang="en-US" sz="2800" dirty="0" smtClean="0">
                <a:latin typeface="Arial" charset="0"/>
                <a:cs typeface="Arial" charset="0"/>
              </a:rPr>
              <a:t>Longstanding observations concerning health inequalities</a:t>
            </a: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  <a:p>
            <a:r>
              <a:rPr lang="en-GB" altLang="en-US" sz="2800" dirty="0" smtClean="0">
                <a:latin typeface="Arial" charset="0"/>
                <a:cs typeface="Arial" charset="0"/>
              </a:rPr>
              <a:t>Antonovsky 1967</a:t>
            </a: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  <a:p>
            <a:r>
              <a:rPr lang="en-GB" altLang="en-US" sz="2800" dirty="0" smtClean="0">
                <a:latin typeface="Arial" charset="0"/>
                <a:cs typeface="Arial" charset="0"/>
              </a:rPr>
              <a:t>Black, Whitehead, Acheson, Marmot….</a:t>
            </a:r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4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57225"/>
            <a:ext cx="7246938" cy="1143000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The health gradient</a:t>
            </a: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39975" y="1844675"/>
            <a:ext cx="0" cy="381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2339975" y="56610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68313" y="2781300"/>
            <a:ext cx="172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Health state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455988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Social status</a:t>
            </a:r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>
            <a:off x="57245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572000" y="5697538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35274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8" name="Line 11"/>
          <p:cNvSpPr>
            <a:spLocks noChangeShapeType="1"/>
          </p:cNvSpPr>
          <p:nvPr/>
        </p:nvSpPr>
        <p:spPr bwMode="auto">
          <a:xfrm>
            <a:off x="673258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9" name="Line 12"/>
          <p:cNvSpPr>
            <a:spLocks noChangeShapeType="1"/>
          </p:cNvSpPr>
          <p:nvPr/>
        </p:nvSpPr>
        <p:spPr bwMode="auto">
          <a:xfrm>
            <a:off x="770413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900" name="Text Box 13"/>
          <p:cNvSpPr txBox="1">
            <a:spLocks noChangeArrowheads="1"/>
          </p:cNvSpPr>
          <p:nvPr/>
        </p:nvSpPr>
        <p:spPr bwMode="auto">
          <a:xfrm>
            <a:off x="3348038" y="5842000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Times" pitchFamily="18" charset="0"/>
                <a:cs typeface="Arial" charset="0"/>
              </a:rPr>
              <a:t>Lo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7488238" y="580548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Times" pitchFamily="18" charset="0"/>
                <a:cs typeface="Arial" charset="0"/>
              </a:rPr>
              <a:t>Hi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1800225" y="5408613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Lo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1835150" y="177323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Hi</a:t>
            </a:r>
          </a:p>
        </p:txBody>
      </p:sp>
      <p:cxnSp>
        <p:nvCxnSpPr>
          <p:cNvPr id="37904" name="Straight Connector 16"/>
          <p:cNvCxnSpPr>
            <a:cxnSpLocks noChangeShapeType="1"/>
          </p:cNvCxnSpPr>
          <p:nvPr/>
        </p:nvCxnSpPr>
        <p:spPr bwMode="auto">
          <a:xfrm flipV="1">
            <a:off x="3109890" y="1981199"/>
            <a:ext cx="4162448" cy="303197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8436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aggregation assumption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50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aggregation assumption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summation of individual cases produces population health.</a:t>
            </a:r>
          </a:p>
        </p:txBody>
      </p:sp>
    </p:spTree>
    <p:extLst>
      <p:ext uri="{BB962C8B-B14F-4D97-AF65-F5344CB8AC3E}">
        <p14:creationId xmlns:p14="http://schemas.microsoft.com/office/powerpoint/2010/main" val="15770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aggregation assumption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summation of individual cases produces population health.</a:t>
            </a:r>
          </a:p>
          <a:p>
            <a:r>
              <a:rPr lang="en-GB" dirty="0" smtClean="0"/>
              <a:t>But…</a:t>
            </a:r>
          </a:p>
        </p:txBody>
      </p:sp>
    </p:spTree>
    <p:extLst>
      <p:ext uri="{BB962C8B-B14F-4D97-AF65-F5344CB8AC3E}">
        <p14:creationId xmlns:p14="http://schemas.microsoft.com/office/powerpoint/2010/main" val="13707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aggregation assumption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summation of individual cases produces population health.</a:t>
            </a:r>
          </a:p>
          <a:p>
            <a:r>
              <a:rPr lang="en-GB" dirty="0" smtClean="0"/>
              <a:t>But</a:t>
            </a:r>
          </a:p>
          <a:p>
            <a:pPr lvl="1"/>
            <a:r>
              <a:rPr lang="en-GB" dirty="0" smtClean="0"/>
              <a:t>Explanations of individual disease cases do not explain the patterning.</a:t>
            </a:r>
          </a:p>
        </p:txBody>
      </p:sp>
    </p:spTree>
    <p:extLst>
      <p:ext uri="{BB962C8B-B14F-4D97-AF65-F5344CB8AC3E}">
        <p14:creationId xmlns:p14="http://schemas.microsoft.com/office/powerpoint/2010/main" val="35305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aggregation assumption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summation of individual cases produces population health.</a:t>
            </a:r>
          </a:p>
          <a:p>
            <a:r>
              <a:rPr lang="en-GB" dirty="0" smtClean="0"/>
              <a:t>But</a:t>
            </a:r>
          </a:p>
          <a:p>
            <a:pPr lvl="1"/>
            <a:r>
              <a:rPr lang="en-GB" dirty="0" smtClean="0"/>
              <a:t>Explanations of individual disease cases do not explain the patterning.</a:t>
            </a:r>
          </a:p>
          <a:p>
            <a:pPr lvl="1"/>
            <a:r>
              <a:rPr lang="en-GB" dirty="0" smtClean="0"/>
              <a:t>Social level of analysis absent.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09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547664" y="836712"/>
            <a:ext cx="6851104" cy="432048"/>
          </a:xfrm>
        </p:spPr>
        <p:txBody>
          <a:bodyPr/>
          <a:lstStyle/>
          <a:p>
            <a:r>
              <a:rPr lang="en-GB" altLang="en-US" sz="3200" b="1" dirty="0" smtClean="0">
                <a:latin typeface="Arial" charset="0"/>
                <a:cs typeface="Arial" charset="0"/>
              </a:rPr>
              <a:t>The difference between population health and individual health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08025" y="1600200"/>
            <a:ext cx="7902575" cy="4284663"/>
          </a:xfrm>
        </p:spPr>
        <p:txBody>
          <a:bodyPr/>
          <a:lstStyle/>
          <a:p>
            <a:pPr>
              <a:defRPr/>
            </a:pPr>
            <a:endParaRPr lang="en-GB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dirty="0" smtClean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GB" sz="2400" dirty="0" smtClean="0">
                <a:latin typeface="Arial" charset="0"/>
                <a:cs typeface="Arial" charset="0"/>
              </a:rPr>
              <a:t>Why is Mr Smith sick?</a:t>
            </a:r>
          </a:p>
          <a:p>
            <a:pPr>
              <a:defRPr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31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6851104" cy="432048"/>
          </a:xfrm>
        </p:spPr>
        <p:txBody>
          <a:bodyPr/>
          <a:lstStyle/>
          <a:p>
            <a:r>
              <a:rPr lang="en-GB" altLang="en-US" sz="3200" b="1" dirty="0" smtClean="0">
                <a:latin typeface="Arial" charset="0"/>
                <a:cs typeface="Arial" charset="0"/>
              </a:rPr>
              <a:t>The difference between population health and individual health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752475" y="1633538"/>
            <a:ext cx="7902575" cy="5170487"/>
          </a:xfrm>
        </p:spPr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r>
              <a:rPr lang="en-GB" altLang="en-US" sz="2400" dirty="0" smtClean="0">
                <a:latin typeface="Arial" charset="0"/>
                <a:cs typeface="Arial" charset="0"/>
              </a:rPr>
              <a:t>Why is Mr Smith sick?</a:t>
            </a: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  <a:p>
            <a:r>
              <a:rPr lang="en-GB" altLang="en-US" sz="2400" dirty="0" smtClean="0">
                <a:latin typeface="Arial" charset="0"/>
                <a:cs typeface="Arial" charset="0"/>
              </a:rPr>
              <a:t>Why is the health of the population of the West of Scotland worse than everywhere else in the UK?</a:t>
            </a: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altLang="en-US" sz="2400" dirty="0" smtClean="0">
              <a:latin typeface="Arial" charset="0"/>
              <a:cs typeface="Arial" charset="0"/>
            </a:endParaRP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8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Moving beyond coarse categories.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9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57225"/>
            <a:ext cx="7246938" cy="1143000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The health gradient</a:t>
            </a: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39975" y="1844675"/>
            <a:ext cx="0" cy="381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2339975" y="56610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68313" y="2781300"/>
            <a:ext cx="172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Health state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455988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Social status</a:t>
            </a:r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>
            <a:off x="57245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572000" y="5697538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35274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8" name="Line 11"/>
          <p:cNvSpPr>
            <a:spLocks noChangeShapeType="1"/>
          </p:cNvSpPr>
          <p:nvPr/>
        </p:nvSpPr>
        <p:spPr bwMode="auto">
          <a:xfrm>
            <a:off x="673258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9" name="Line 12"/>
          <p:cNvSpPr>
            <a:spLocks noChangeShapeType="1"/>
          </p:cNvSpPr>
          <p:nvPr/>
        </p:nvSpPr>
        <p:spPr bwMode="auto">
          <a:xfrm>
            <a:off x="770413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900" name="Text Box 13"/>
          <p:cNvSpPr txBox="1">
            <a:spLocks noChangeArrowheads="1"/>
          </p:cNvSpPr>
          <p:nvPr/>
        </p:nvSpPr>
        <p:spPr bwMode="auto">
          <a:xfrm>
            <a:off x="3348038" y="5842000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Times" pitchFamily="18" charset="0"/>
                <a:cs typeface="Arial" charset="0"/>
              </a:rPr>
              <a:t>Lo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7488238" y="580548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Times" pitchFamily="18" charset="0"/>
                <a:cs typeface="Arial" charset="0"/>
              </a:rPr>
              <a:t>Hi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1800225" y="5408613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Lo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1835150" y="177323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Hi</a:t>
            </a:r>
          </a:p>
        </p:txBody>
      </p:sp>
      <p:cxnSp>
        <p:nvCxnSpPr>
          <p:cNvPr id="37904" name="Straight Connector 16"/>
          <p:cNvCxnSpPr>
            <a:cxnSpLocks noChangeShapeType="1"/>
          </p:cNvCxnSpPr>
          <p:nvPr/>
        </p:nvCxnSpPr>
        <p:spPr bwMode="auto">
          <a:xfrm flipV="1">
            <a:off x="3109890" y="1981199"/>
            <a:ext cx="4162448" cy="303197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1402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04813"/>
            <a:ext cx="7772400" cy="5691187"/>
          </a:xfrm>
        </p:spPr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endParaRPr lang="en-GB" altLang="en-US" sz="2800" dirty="0" smtClean="0">
              <a:latin typeface="Arial" charset="0"/>
              <a:cs typeface="Arial" charset="0"/>
            </a:endParaRPr>
          </a:p>
          <a:p>
            <a:r>
              <a:rPr lang="en-GB" altLang="en-US" sz="2800" dirty="0" smtClean="0">
                <a:latin typeface="Arial" charset="0"/>
                <a:cs typeface="Arial" charset="0"/>
              </a:rPr>
              <a:t>Theoretical and empirical dimensions of the contours and dimensions of inequality not well described – the axes of differentiation and their intersection completely missing from the evidence base.</a:t>
            </a: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99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Kelly, M.P. (2010) The axes of social differentiation and the evidence base on health equity. Journal of the Royal Society of Medicine,   103: 266-72, </a:t>
            </a:r>
            <a:endParaRPr lang="en-GB" dirty="0" smtClean="0"/>
          </a:p>
          <a:p>
            <a:r>
              <a:rPr lang="en-GB" dirty="0" smtClean="0"/>
              <a:t>DOI </a:t>
            </a:r>
            <a:r>
              <a:rPr lang="en-GB" dirty="0"/>
              <a:t>.1258/jrsm.2010.100005</a:t>
            </a:r>
          </a:p>
        </p:txBody>
      </p:sp>
    </p:spTree>
    <p:extLst>
      <p:ext uri="{BB962C8B-B14F-4D97-AF65-F5344CB8AC3E}">
        <p14:creationId xmlns:p14="http://schemas.microsoft.com/office/powerpoint/2010/main" val="307681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Intersections between…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9415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Intersections between…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Social class.</a:t>
            </a:r>
          </a:p>
          <a:p>
            <a:r>
              <a:rPr lang="en-GB" sz="2400" dirty="0" smtClean="0"/>
              <a:t>Occupation.</a:t>
            </a:r>
          </a:p>
          <a:p>
            <a:r>
              <a:rPr lang="en-GB" sz="2400" dirty="0" smtClean="0"/>
              <a:t>Gender.</a:t>
            </a:r>
          </a:p>
          <a:p>
            <a:r>
              <a:rPr lang="en-GB" sz="2400" dirty="0" smtClean="0"/>
              <a:t>Ethnicity.</a:t>
            </a:r>
          </a:p>
          <a:p>
            <a:r>
              <a:rPr lang="en-GB" sz="2400" dirty="0" smtClean="0"/>
              <a:t>Status.</a:t>
            </a:r>
          </a:p>
          <a:p>
            <a:r>
              <a:rPr lang="en-GB" sz="2400" dirty="0" smtClean="0"/>
              <a:t>Disability.</a:t>
            </a:r>
          </a:p>
          <a:p>
            <a:r>
              <a:rPr lang="en-GB" sz="2400" dirty="0" smtClean="0"/>
              <a:t>Sexual orientation.</a:t>
            </a:r>
          </a:p>
          <a:p>
            <a:r>
              <a:rPr lang="en-GB" sz="2400" dirty="0" smtClean="0"/>
              <a:t>Education</a:t>
            </a:r>
          </a:p>
          <a:p>
            <a:r>
              <a:rPr lang="en-GB" sz="2400" dirty="0" smtClean="0"/>
              <a:t>Income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1250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Single variables too coarse to capture social variegation in the population or to guide interventions.</a:t>
            </a:r>
          </a:p>
        </p:txBody>
      </p:sp>
    </p:spTree>
    <p:extLst>
      <p:ext uri="{BB962C8B-B14F-4D97-AF65-F5344CB8AC3E}">
        <p14:creationId xmlns:p14="http://schemas.microsoft.com/office/powerpoint/2010/main" val="270041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Single variables too coarse to capture social variegation in the population or to guide interventions.</a:t>
            </a:r>
          </a:p>
          <a:p>
            <a:r>
              <a:rPr lang="en-GB" dirty="0" smtClean="0"/>
              <a:t>Must think in relational and dynamic terms and avoid reductionism and relying on cross sectional data.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87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2831976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>The patterning of national health inequalities may be understood as emergent properties of dynamic local socio-historical contexts.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64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Local granularity.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22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example.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695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 smtClean="0">
                <a:latin typeface="Arial" charset="0"/>
                <a:cs typeface="Arial" charset="0"/>
              </a:rPr>
              <a:t>Asbestos related disease in East London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09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38916" name="Picture 2" descr="L:\Centre\MK Photos\Cape Aspestos Factory 1893-1953 The First Factory Building in Barking DS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5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39940" name="Picture 2" descr="L:\Centre\MK Photos\Cape Aspestos Northbury School on Right 1928 DS7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33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34950" cy="1243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80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785938" y="250031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3429000" y="300037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2786063" y="407193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4572000" y="235743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1785938" y="392906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74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Overlapping lifeworlds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357313" y="2500313"/>
            <a:ext cx="1343025" cy="1357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2214563" y="2786063"/>
            <a:ext cx="1485900" cy="1428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2286000" y="3857625"/>
            <a:ext cx="1414463" cy="11287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3143250" y="2571750"/>
            <a:ext cx="1200150" cy="134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1357313" y="3000375"/>
            <a:ext cx="1500187" cy="1843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2786063" y="250031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3214688" y="364331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2428875" y="478631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02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:\Centre\MK Photos\IMGP28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86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:\Centre\MK Photos\IMGP28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60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45060" name="Picture 2" descr="L:\Centre\MK Photos\IMGP2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33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Dimensions of local generation of patterning of inequalities.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7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Work relations – workshops, factories, mines, farms.</a:t>
            </a:r>
          </a:p>
        </p:txBody>
      </p:sp>
    </p:spTree>
    <p:extLst>
      <p:ext uri="{BB962C8B-B14F-4D97-AF65-F5344CB8AC3E}">
        <p14:creationId xmlns:p14="http://schemas.microsoft.com/office/powerpoint/2010/main" val="19695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Work relations – workshops, factories, mines, farms.</a:t>
            </a:r>
          </a:p>
          <a:p>
            <a:r>
              <a:rPr lang="en-GB" sz="2800" dirty="0" smtClean="0"/>
              <a:t>Interaction between domestic and work life.</a:t>
            </a:r>
          </a:p>
        </p:txBody>
      </p:sp>
    </p:spTree>
    <p:extLst>
      <p:ext uri="{BB962C8B-B14F-4D97-AF65-F5344CB8AC3E}">
        <p14:creationId xmlns:p14="http://schemas.microsoft.com/office/powerpoint/2010/main" val="287972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Work relations – workshops, factories, mines, farms.</a:t>
            </a:r>
          </a:p>
          <a:p>
            <a:r>
              <a:rPr lang="en-GB" sz="2800" dirty="0" smtClean="0"/>
              <a:t>Interaction between domestic and work life.</a:t>
            </a:r>
          </a:p>
          <a:p>
            <a:r>
              <a:rPr lang="en-GB" sz="2800" dirty="0" smtClean="0"/>
              <a:t>Industrialisation and deindustrialisation - West of Scotland, South Wales, South Yorkshire; mass privatisation in the former Soviet Union.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6058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Plus.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Political and power relations in municipal politics.</a:t>
            </a:r>
          </a:p>
          <a:p>
            <a:r>
              <a:rPr lang="en-GB" dirty="0" smtClean="0"/>
              <a:t>Gender relations.</a:t>
            </a:r>
          </a:p>
          <a:p>
            <a:r>
              <a:rPr lang="en-GB" dirty="0" smtClean="0"/>
              <a:t>Ethnic relations.</a:t>
            </a:r>
          </a:p>
          <a:p>
            <a:r>
              <a:rPr lang="en-GB" dirty="0" smtClean="0"/>
              <a:t>Class relations.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36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case examples.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Dundee</a:t>
            </a:r>
          </a:p>
          <a:p>
            <a:r>
              <a:rPr lang="en-GB" dirty="0" smtClean="0"/>
              <a:t>Birmingham &amp; Sheffield.</a:t>
            </a:r>
          </a:p>
          <a:p>
            <a:r>
              <a:rPr lang="en-GB" dirty="0" smtClean="0"/>
              <a:t>Glasgow</a:t>
            </a:r>
          </a:p>
          <a:p>
            <a:r>
              <a:rPr lang="en-GB" dirty="0" smtClean="0"/>
              <a:t>Leicester</a:t>
            </a:r>
          </a:p>
          <a:p>
            <a:r>
              <a:rPr lang="en-GB" dirty="0" smtClean="0"/>
              <a:t>Manchester/ Salford.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33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Current individualistic solutions.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Health checks.</a:t>
            </a:r>
          </a:p>
          <a:p>
            <a:r>
              <a:rPr lang="en-GB" dirty="0" smtClean="0"/>
              <a:t>Individual behaviour change.</a:t>
            </a:r>
          </a:p>
          <a:p>
            <a:r>
              <a:rPr lang="en-GB" dirty="0" smtClean="0"/>
              <a:t>Better diets, more physical activity.</a:t>
            </a:r>
          </a:p>
          <a:p>
            <a:r>
              <a:rPr lang="en-GB" dirty="0" smtClean="0"/>
              <a:t>Targeted approaches.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17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916832"/>
            <a:ext cx="6851104" cy="432048"/>
          </a:xfrm>
        </p:spPr>
        <p:txBody>
          <a:bodyPr/>
          <a:lstStyle/>
          <a:p>
            <a:r>
              <a:rPr lang="en-GB" b="1" dirty="0" smtClean="0"/>
              <a:t>Whither a relational or social perspective?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9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599</Words>
  <Application>Microsoft Office PowerPoint</Application>
  <PresentationFormat>On-screen Show (4:3)</PresentationFormat>
  <Paragraphs>117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Office Theme</vt:lpstr>
      <vt:lpstr>Custom Design</vt:lpstr>
      <vt:lpstr>1_Custom Design</vt:lpstr>
      <vt:lpstr>A sociological and historical perspective on health inequalities: implications for current policy debates.</vt:lpstr>
      <vt:lpstr>PowerPoint Presentation</vt:lpstr>
      <vt:lpstr>Three key ideas.</vt:lpstr>
      <vt:lpstr>Three key ideas.</vt:lpstr>
      <vt:lpstr>Three key ideas.</vt:lpstr>
      <vt:lpstr>The accumulated evidence </vt:lpstr>
      <vt:lpstr>The health gradient</vt:lpstr>
      <vt:lpstr>The aggregation assumption.</vt:lpstr>
      <vt:lpstr>The aggregation assumption.</vt:lpstr>
      <vt:lpstr>The aggregation assumption.</vt:lpstr>
      <vt:lpstr>The aggregation assumption.</vt:lpstr>
      <vt:lpstr>The aggregation assumption.</vt:lpstr>
      <vt:lpstr>The difference between population health and individual health</vt:lpstr>
      <vt:lpstr>The difference between population health and individual health</vt:lpstr>
      <vt:lpstr>Moving beyond coarse categories.</vt:lpstr>
      <vt:lpstr>The health gradient</vt:lpstr>
      <vt:lpstr>PowerPoint Presentation</vt:lpstr>
      <vt:lpstr>PowerPoint Presentation</vt:lpstr>
      <vt:lpstr>Intersections between…</vt:lpstr>
      <vt:lpstr>Intersections between…</vt:lpstr>
      <vt:lpstr>PowerPoint Presentation</vt:lpstr>
      <vt:lpstr>PowerPoint Presentation</vt:lpstr>
      <vt:lpstr>  The patterning of national health inequalities may be understood as emergent properties of dynamic local socio-historical contexts. </vt:lpstr>
      <vt:lpstr>Local granularity.</vt:lpstr>
      <vt:lpstr>Case example.</vt:lpstr>
      <vt:lpstr>Asbestos related disease in East London</vt:lpstr>
      <vt:lpstr>PowerPoint Presentation</vt:lpstr>
      <vt:lpstr>PowerPoint Presentation</vt:lpstr>
      <vt:lpstr>PowerPoint Presentation</vt:lpstr>
      <vt:lpstr>PowerPoint Presentation</vt:lpstr>
      <vt:lpstr>Overlapping lifeworlds</vt:lpstr>
      <vt:lpstr>PowerPoint Presentation</vt:lpstr>
      <vt:lpstr>PowerPoint Presentation</vt:lpstr>
      <vt:lpstr>PowerPoint Presentation</vt:lpstr>
      <vt:lpstr>Dimensions of local generation of patterning of inequalities.</vt:lpstr>
      <vt:lpstr>PowerPoint Presentation</vt:lpstr>
      <vt:lpstr>PowerPoint Presentation</vt:lpstr>
      <vt:lpstr>PowerPoint Presentation</vt:lpstr>
      <vt:lpstr>Plus.</vt:lpstr>
      <vt:lpstr>Other case examples.</vt:lpstr>
      <vt:lpstr>Current individualistic solutions.</vt:lpstr>
      <vt:lpstr>Whither a relational or social perspective?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Hanzlik L.</dc:creator>
  <cp:lastModifiedBy>Hanzlik L.</cp:lastModifiedBy>
  <cp:revision>9</cp:revision>
  <dcterms:created xsi:type="dcterms:W3CDTF">2014-08-15T14:46:38Z</dcterms:created>
  <dcterms:modified xsi:type="dcterms:W3CDTF">2016-07-15T13:50:54Z</dcterms:modified>
</cp:coreProperties>
</file>