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7"/>
  </p:notesMasterIdLst>
  <p:sldIdLst>
    <p:sldId id="273" r:id="rId3"/>
    <p:sldId id="274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6" r:id="rId13"/>
    <p:sldId id="287" r:id="rId14"/>
    <p:sldId id="289" r:id="rId15"/>
    <p:sldId id="29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022" autoAdjust="0"/>
  </p:normalViewPr>
  <p:slideViewPr>
    <p:cSldViewPr snapToGrid="0">
      <p:cViewPr>
        <p:scale>
          <a:sx n="100" d="100"/>
          <a:sy n="100" d="100"/>
        </p:scale>
        <p:origin x="-19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AD2261-184C-43EB-AB6F-9ECF23089ACB}" type="doc">
      <dgm:prSet loTypeId="urn:microsoft.com/office/officeart/2005/8/layout/rings+Icon" loCatId="officeonline" qsTypeId="urn:microsoft.com/office/officeart/2005/8/quickstyle/simple1" qsCatId="simple" csTypeId="urn:microsoft.com/office/officeart/2005/8/colors/colorful5" csCatId="colorful" phldr="1"/>
      <dgm:spPr/>
    </dgm:pt>
    <dgm:pt modelId="{46D69901-E64D-414B-A559-8D6EB59342D4}">
      <dgm:prSet phldrT="[Text]" custT="1"/>
      <dgm:spPr/>
      <dgm:t>
        <a:bodyPr/>
        <a:lstStyle/>
        <a:p>
          <a:pPr algn="ctr"/>
          <a:r>
            <a:rPr lang="en-GB" sz="1800" b="1" dirty="0" smtClean="0"/>
            <a:t>Social</a:t>
          </a:r>
          <a:endParaRPr lang="en-GB" sz="2000" b="1" dirty="0"/>
        </a:p>
      </dgm:t>
    </dgm:pt>
    <dgm:pt modelId="{8930AFDF-F142-4A2B-9135-F0DA6BA03366}" type="parTrans" cxnId="{3A454231-7CD5-4F53-950A-FC4AFFD4DF9B}">
      <dgm:prSet/>
      <dgm:spPr/>
      <dgm:t>
        <a:bodyPr/>
        <a:lstStyle/>
        <a:p>
          <a:pPr algn="ctr"/>
          <a:endParaRPr lang="en-GB" sz="1400"/>
        </a:p>
      </dgm:t>
    </dgm:pt>
    <dgm:pt modelId="{C558A9D8-E0E5-4A20-9EBE-2A8C8F1094E2}" type="sibTrans" cxnId="{3A454231-7CD5-4F53-950A-FC4AFFD4DF9B}">
      <dgm:prSet/>
      <dgm:spPr/>
      <dgm:t>
        <a:bodyPr/>
        <a:lstStyle/>
        <a:p>
          <a:pPr algn="ctr"/>
          <a:endParaRPr lang="en-GB" sz="1400"/>
        </a:p>
      </dgm:t>
    </dgm:pt>
    <dgm:pt modelId="{CCFCEE2F-6386-4055-849B-0F50B0B35536}">
      <dgm:prSet phldrT="[Text]" custT="1"/>
      <dgm:spPr/>
      <dgm:t>
        <a:bodyPr/>
        <a:lstStyle/>
        <a:p>
          <a:pPr algn="ctr"/>
          <a:r>
            <a:rPr lang="en-GB" sz="1800" b="1" dirty="0" smtClean="0"/>
            <a:t>Biological</a:t>
          </a:r>
          <a:endParaRPr lang="en-GB" sz="2000" b="1" dirty="0"/>
        </a:p>
      </dgm:t>
    </dgm:pt>
    <dgm:pt modelId="{0CB69FD4-7CFC-4FE6-8005-E6426CB262F2}" type="sibTrans" cxnId="{5CCBCDFF-9478-45A9-92CB-CEA4AFF9D4C8}">
      <dgm:prSet/>
      <dgm:spPr/>
      <dgm:t>
        <a:bodyPr/>
        <a:lstStyle/>
        <a:p>
          <a:pPr algn="ctr"/>
          <a:endParaRPr lang="en-GB" sz="1400"/>
        </a:p>
      </dgm:t>
    </dgm:pt>
    <dgm:pt modelId="{CE5E95F7-70A2-4E6D-869B-163AE0B3D631}" type="parTrans" cxnId="{5CCBCDFF-9478-45A9-92CB-CEA4AFF9D4C8}">
      <dgm:prSet/>
      <dgm:spPr/>
      <dgm:t>
        <a:bodyPr/>
        <a:lstStyle/>
        <a:p>
          <a:pPr algn="ctr"/>
          <a:endParaRPr lang="en-GB" sz="1400"/>
        </a:p>
      </dgm:t>
    </dgm:pt>
    <dgm:pt modelId="{A1442F12-5499-4166-85AB-FD859311F8E4}" type="pres">
      <dgm:prSet presAssocID="{57AD2261-184C-43EB-AB6F-9ECF23089ACB}" presName="Name0" presStyleCnt="0">
        <dgm:presLayoutVars>
          <dgm:chMax val="7"/>
          <dgm:dir/>
          <dgm:resizeHandles val="exact"/>
        </dgm:presLayoutVars>
      </dgm:prSet>
      <dgm:spPr/>
    </dgm:pt>
    <dgm:pt modelId="{E009E54F-497D-46C7-84E7-51A0788C8CA1}" type="pres">
      <dgm:prSet presAssocID="{57AD2261-184C-43EB-AB6F-9ECF23089ACB}" presName="ellipse1" presStyleLbl="vennNode1" presStyleIdx="0" presStyleCnt="2" custScaleX="160940" custScaleY="152294" custLinFactNeighborX="-45056" custLinFactNeighborY="306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40BAA-6996-420E-994B-AC28068FA34E}" type="pres">
      <dgm:prSet presAssocID="{57AD2261-184C-43EB-AB6F-9ECF23089ACB}" presName="ellipse2" presStyleLbl="vennNode1" presStyleIdx="1" presStyleCnt="2" custScaleX="160940" custScaleY="152294" custLinFactNeighborX="34137" custLinFactNeighborY="-3604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51DAADA-BD04-4F21-8D34-479AE7E8F8DA}" type="presOf" srcId="{CCFCEE2F-6386-4055-849B-0F50B0B35536}" destId="{B8740BAA-6996-420E-994B-AC28068FA34E}" srcOrd="0" destOrd="0" presId="urn:microsoft.com/office/officeart/2005/8/layout/rings+Icon"/>
    <dgm:cxn modelId="{2CC7256B-C9B7-4A9F-B747-8A74E7C2054D}" type="presOf" srcId="{57AD2261-184C-43EB-AB6F-9ECF23089ACB}" destId="{A1442F12-5499-4166-85AB-FD859311F8E4}" srcOrd="0" destOrd="0" presId="urn:microsoft.com/office/officeart/2005/8/layout/rings+Icon"/>
    <dgm:cxn modelId="{3A454231-7CD5-4F53-950A-FC4AFFD4DF9B}" srcId="{57AD2261-184C-43EB-AB6F-9ECF23089ACB}" destId="{46D69901-E64D-414B-A559-8D6EB59342D4}" srcOrd="0" destOrd="0" parTransId="{8930AFDF-F142-4A2B-9135-F0DA6BA03366}" sibTransId="{C558A9D8-E0E5-4A20-9EBE-2A8C8F1094E2}"/>
    <dgm:cxn modelId="{5CCBCDFF-9478-45A9-92CB-CEA4AFF9D4C8}" srcId="{57AD2261-184C-43EB-AB6F-9ECF23089ACB}" destId="{CCFCEE2F-6386-4055-849B-0F50B0B35536}" srcOrd="1" destOrd="0" parTransId="{CE5E95F7-70A2-4E6D-869B-163AE0B3D631}" sibTransId="{0CB69FD4-7CFC-4FE6-8005-E6426CB262F2}"/>
    <dgm:cxn modelId="{DD640F24-C42B-4CA1-A712-A2F872FB927D}" type="presOf" srcId="{46D69901-E64D-414B-A559-8D6EB59342D4}" destId="{E009E54F-497D-46C7-84E7-51A0788C8CA1}" srcOrd="0" destOrd="0" presId="urn:microsoft.com/office/officeart/2005/8/layout/rings+Icon"/>
    <dgm:cxn modelId="{3C5C7B88-6939-47A6-99C0-B00B5E2F60B6}" type="presParOf" srcId="{A1442F12-5499-4166-85AB-FD859311F8E4}" destId="{E009E54F-497D-46C7-84E7-51A0788C8CA1}" srcOrd="0" destOrd="0" presId="urn:microsoft.com/office/officeart/2005/8/layout/rings+Icon"/>
    <dgm:cxn modelId="{3304B1F0-7148-43DE-950C-0B21B6D67496}" type="presParOf" srcId="{A1442F12-5499-4166-85AB-FD859311F8E4}" destId="{B8740BAA-6996-420E-994B-AC28068FA34E}" srcOrd="1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9E54F-497D-46C7-84E7-51A0788C8CA1}">
      <dsp:nvSpPr>
        <dsp:cNvPr id="0" name=""/>
        <dsp:cNvSpPr/>
      </dsp:nvSpPr>
      <dsp:spPr>
        <a:xfrm>
          <a:off x="186806" y="54489"/>
          <a:ext cx="1946484" cy="184204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Social</a:t>
          </a:r>
          <a:endParaRPr lang="en-GB" sz="2000" b="1" kern="1200" dirty="0"/>
        </a:p>
      </dsp:txBody>
      <dsp:txXfrm>
        <a:off x="471862" y="324250"/>
        <a:ext cx="1376372" cy="1302523"/>
      </dsp:txXfrm>
    </dsp:sp>
    <dsp:sp modelId="{B8740BAA-6996-420E-994B-AC28068FA34E}">
      <dsp:nvSpPr>
        <dsp:cNvPr id="0" name=""/>
        <dsp:cNvSpPr/>
      </dsp:nvSpPr>
      <dsp:spPr>
        <a:xfrm>
          <a:off x="1767097" y="54494"/>
          <a:ext cx="1946484" cy="1842045"/>
        </a:xfrm>
        <a:prstGeom prst="ellipse">
          <a:avLst/>
        </a:prstGeom>
        <a:solidFill>
          <a:schemeClr val="accent5">
            <a:alpha val="50000"/>
            <a:hueOff val="-11789532"/>
            <a:satOff val="22794"/>
            <a:lumOff val="-3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Biological</a:t>
          </a:r>
          <a:endParaRPr lang="en-GB" sz="2000" b="1" kern="1200" dirty="0"/>
        </a:p>
      </dsp:txBody>
      <dsp:txXfrm>
        <a:off x="2052153" y="324255"/>
        <a:ext cx="1376372" cy="1302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5CF7D-F0F6-4851-9C99-C1A34B0E7E82}" type="datetimeFigureOut">
              <a:rPr lang="en-GB" smtClean="0"/>
              <a:t>15/07/2016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822DD-6004-41D8-99BB-A7C26796D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158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B3B330-C136-4FCA-AFC1-B2592A5BAD02}" type="slidenum">
              <a:rPr lang="en-GB" altLang="en-US">
                <a:solidFill>
                  <a:prstClr val="black"/>
                </a:solidFill>
              </a:rPr>
              <a:pPr eaLnBrk="1" hangingPunct="1"/>
              <a:t>1</a:t>
            </a:fld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816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6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234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71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567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484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432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27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4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291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347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082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822DD-6004-41D8-99BB-A7C26796D28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95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76E0BB-0112-4D7A-84CE-127736F2BC05}" type="slidenum">
              <a:rPr lang="en-GB" altLang="en-US">
                <a:solidFill>
                  <a:srgbClr val="003E72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3E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8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EDE44-4771-400F-86CB-7133C509356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9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F9C7A-9E43-4D50-9F5E-6C74D807E744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4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8EB7-69C6-460D-B461-7BF1FBEF6DA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2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5C64A-3E10-422B-AC90-E28C87738369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9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23EF9-F800-4E05-9009-974322E3059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4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B8832-A78C-4D9F-822D-683E16D13ED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5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187F2-A9C7-4986-B438-6FCB660A714F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2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F2E45-D487-4D9B-B701-3FDC44F3C4F2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1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4D4D3-1614-44FF-8ABF-F65365C839CE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36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2F137-3005-447D-803E-7D2F9B48BB9A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64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3E72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76E0BB-0112-4D7A-84CE-127736F2BC05}" type="slidenum">
              <a:rPr lang="en-GB" altLang="en-US">
                <a:solidFill>
                  <a:srgbClr val="003E72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3E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75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EDE44-4771-400F-86CB-7133C509356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41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F9C7A-9E43-4D50-9F5E-6C74D807E744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83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8EB7-69C6-460D-B461-7BF1FBEF6DA1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77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5C64A-3E10-422B-AC90-E28C87738369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36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23EF9-F800-4E05-9009-974322E3059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504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B8832-A78C-4D9F-822D-683E16D13ED7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12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187F2-A9C7-4986-B438-6FCB660A714F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865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F2E45-D487-4D9B-B701-3FDC44F3C4F2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184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4D4D3-1614-44FF-8ABF-F65365C839CE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90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2F137-3005-447D-803E-7D2F9B48BB9A}" type="slidenum">
              <a:rPr lang="en-GB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8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38CEA8-C7F8-45BB-821A-B468810AF48C}" type="slidenum">
              <a:rPr lang="en-GB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9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38CEA8-C7F8-45BB-821A-B468810AF48C}" type="slidenum">
              <a:rPr lang="en-GB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5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nmk33@cam.ac.uk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3200" dirty="0"/>
              <a:t>Integrated mechanisms describing the relationship between the social and the biological</a:t>
            </a:r>
            <a:endParaRPr lang="en-US" altLang="en-US" sz="32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4" y="3717032"/>
            <a:ext cx="8374063" cy="539750"/>
          </a:xfrm>
        </p:spPr>
        <p:txBody>
          <a:bodyPr/>
          <a:lstStyle/>
          <a:p>
            <a:pPr eaLnBrk="1" hangingPunct="1"/>
            <a:r>
              <a:rPr lang="en-GB" sz="2000" dirty="0"/>
              <a:t>The sociological contribution to developmental programming</a:t>
            </a:r>
            <a:endParaRPr lang="en-US" altLang="en-US" sz="2000" dirty="0" smtClean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84175" y="5512771"/>
            <a:ext cx="837406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 smtClean="0">
                <a:solidFill>
                  <a:srgbClr val="FFFFFF"/>
                </a:solidFill>
              </a:rPr>
              <a:t>Dr</a:t>
            </a:r>
            <a:r>
              <a:rPr lang="en-GB" altLang="en-US" b="1" dirty="0">
                <a:solidFill>
                  <a:srgbClr val="FFFFFF"/>
                </a:solidFill>
              </a:rPr>
              <a:t> </a:t>
            </a:r>
            <a:r>
              <a:rPr lang="en-GB" altLang="en-US" b="1" dirty="0" smtClean="0">
                <a:solidFill>
                  <a:srgbClr val="FFFFFF"/>
                </a:solidFill>
              </a:rPr>
              <a:t>Natasha Kriznik, St John’s College Cambridge		</a:t>
            </a:r>
            <a:r>
              <a:rPr lang="en-GB" altLang="en-US" b="1" i="1" dirty="0" smtClean="0">
                <a:solidFill>
                  <a:srgbClr val="FFFFFF"/>
                </a:solidFill>
              </a:rPr>
              <a:t>nmk33@cam.ac.uk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400" dirty="0" smtClean="0">
                <a:solidFill>
                  <a:srgbClr val="FFFFFF"/>
                </a:solidFill>
              </a:rPr>
              <a:t>Post-Doctoral Research Associate for the St John’s College Reading Group on Health Inequalities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4175" y="4526088"/>
            <a:ext cx="8374063" cy="73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ct val="75000"/>
              </a:spcAft>
              <a:buFontTx/>
              <a:buNone/>
              <a:defRPr sz="1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8163" indent="-266700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0962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079500" indent="-268288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350963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081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2653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7225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1797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200" i="1" kern="0" dirty="0" smtClean="0">
                <a:solidFill>
                  <a:schemeClr val="bg1"/>
                </a:solidFill>
              </a:rPr>
              <a:t>Mini-Symposium on Developmental Programming of Human Disease: Preconception Nutrition and Lifelong Health</a:t>
            </a:r>
          </a:p>
          <a:p>
            <a:r>
              <a:rPr lang="en-GB" sz="1200" kern="0" dirty="0" smtClean="0">
                <a:solidFill>
                  <a:schemeClr val="bg1"/>
                </a:solidFill>
              </a:rPr>
              <a:t>22</a:t>
            </a:r>
            <a:r>
              <a:rPr lang="en-GB" sz="1200" kern="0" baseline="30000" dirty="0" smtClean="0">
                <a:solidFill>
                  <a:schemeClr val="bg1"/>
                </a:solidFill>
              </a:rPr>
              <a:t>nd</a:t>
            </a:r>
            <a:r>
              <a:rPr lang="en-GB" sz="1200" kern="0" dirty="0" smtClean="0">
                <a:solidFill>
                  <a:schemeClr val="bg1"/>
                </a:solidFill>
              </a:rPr>
              <a:t>-25</a:t>
            </a:r>
            <a:r>
              <a:rPr lang="en-GB" sz="1200" kern="0" baseline="30000" dirty="0" smtClean="0">
                <a:solidFill>
                  <a:schemeClr val="bg1"/>
                </a:solidFill>
              </a:rPr>
              <a:t>th</a:t>
            </a:r>
            <a:r>
              <a:rPr lang="en-GB" sz="1200" kern="0" dirty="0" smtClean="0">
                <a:solidFill>
                  <a:schemeClr val="bg1"/>
                </a:solidFill>
              </a:rPr>
              <a:t> February 2016</a:t>
            </a:r>
          </a:p>
          <a:p>
            <a:endParaRPr lang="en-GB" sz="12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2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Outline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Developmental programming</a:t>
            </a:r>
          </a:p>
          <a:p>
            <a:r>
              <a:rPr lang="en-GB" sz="1800" dirty="0"/>
              <a:t>The missing sociological contribution</a:t>
            </a:r>
          </a:p>
          <a:p>
            <a:r>
              <a:rPr lang="en-GB" sz="1800" dirty="0"/>
              <a:t>Existing literature on social causes of disease</a:t>
            </a:r>
          </a:p>
          <a:p>
            <a:r>
              <a:rPr lang="en-GB" sz="1800" dirty="0"/>
              <a:t>St John’s Reading Group on Health Inequalities</a:t>
            </a:r>
          </a:p>
          <a:p>
            <a:r>
              <a:rPr lang="en-GB" sz="1800" dirty="0"/>
              <a:t>Key sociological </a:t>
            </a:r>
            <a:r>
              <a:rPr lang="en-GB" sz="1800" dirty="0" smtClean="0"/>
              <a:t>concepts</a:t>
            </a:r>
          </a:p>
          <a:p>
            <a:r>
              <a:rPr lang="en-GB" sz="1800" dirty="0" smtClean="0"/>
              <a:t>Links to the </a:t>
            </a:r>
            <a:r>
              <a:rPr lang="en-GB" sz="1800" dirty="0" err="1" smtClean="0"/>
              <a:t>lifecourse</a:t>
            </a:r>
            <a:endParaRPr lang="en-GB" sz="1800" dirty="0" smtClean="0"/>
          </a:p>
          <a:p>
            <a:r>
              <a:rPr lang="en-GB" sz="1800" dirty="0" smtClean="0"/>
              <a:t>Thinking about periconceptional diets using social practice theory</a:t>
            </a:r>
          </a:p>
          <a:p>
            <a:r>
              <a:rPr lang="en-GB" sz="1800" dirty="0" smtClean="0"/>
              <a:t>The sociological contribution to developmental programming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320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fbresearch.org/wp-content/uploads/2013/10/iStock_000012365316Medi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912" y="3957001"/>
            <a:ext cx="2573866" cy="176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Developmental programming and epigenetics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Growing foetus is sensitive to alterations in the environment</a:t>
            </a:r>
          </a:p>
          <a:p>
            <a:r>
              <a:rPr lang="en-GB" dirty="0"/>
              <a:t>Concern about biological mechanisms – how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physiological </a:t>
            </a:r>
            <a:r>
              <a:rPr lang="en-GB" dirty="0"/>
              <a:t>adaptations to changes in early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environment lead </a:t>
            </a:r>
            <a:r>
              <a:rPr lang="en-GB" dirty="0"/>
              <a:t>to permanent programming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of </a:t>
            </a:r>
            <a:r>
              <a:rPr lang="en-GB" dirty="0"/>
              <a:t>organ systems</a:t>
            </a:r>
          </a:p>
          <a:p>
            <a:r>
              <a:rPr lang="en-GB" dirty="0"/>
              <a:t>How early life events, both in the womb and after birth, influence future (adult) health and well-being</a:t>
            </a:r>
          </a:p>
          <a:p>
            <a:r>
              <a:rPr lang="en-GB" dirty="0"/>
              <a:t>Moving beyond mouse models</a:t>
            </a:r>
            <a:r>
              <a:rPr lang="en-GB" dirty="0" smtClean="0"/>
              <a:t>…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ow </a:t>
            </a:r>
            <a:r>
              <a:rPr lang="en-GB" dirty="0"/>
              <a:t>do we think about this for humans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How can we influence periconceptional diets?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2050" name="Picture 2" descr="http://learn.genetics.utah.edu/content/epigenetics/inheritance/images/DirectExposu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56" y="2011905"/>
            <a:ext cx="2272596" cy="168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Where’s the sociological contribution?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DP and epigenetics concerned with influence of wider </a:t>
            </a:r>
            <a:r>
              <a:rPr lang="en-GB" dirty="0" smtClean="0"/>
              <a:t>environment and its impact on biological development </a:t>
            </a:r>
            <a:endParaRPr lang="en-GB" dirty="0"/>
          </a:p>
          <a:p>
            <a:r>
              <a:rPr lang="en-GB" dirty="0" smtClean="0"/>
              <a:t>Social context is therefore important – this seems to be recognised in DP and epigenetics through increases in maternal cortisol</a:t>
            </a:r>
            <a:endParaRPr lang="en-GB" dirty="0"/>
          </a:p>
          <a:p>
            <a:r>
              <a:rPr lang="en-GB" dirty="0" smtClean="0"/>
              <a:t>Sociology is aware of the impact of social context on health - but </a:t>
            </a:r>
            <a:r>
              <a:rPr lang="en-GB" dirty="0"/>
              <a:t>fewer clear attempts to substantially link with </a:t>
            </a:r>
            <a:r>
              <a:rPr lang="en-GB" dirty="0" smtClean="0"/>
              <a:t>biological explanations</a:t>
            </a:r>
          </a:p>
          <a:p>
            <a:pPr lvl="1"/>
            <a:r>
              <a:rPr lang="en-GB" dirty="0"/>
              <a:t>Historical tensions </a:t>
            </a:r>
          </a:p>
          <a:p>
            <a:pPr lvl="1"/>
            <a:r>
              <a:rPr lang="en-GB" dirty="0"/>
              <a:t>Fears of reductionism</a:t>
            </a:r>
          </a:p>
          <a:p>
            <a:r>
              <a:rPr lang="en-GB" dirty="0" smtClean="0"/>
              <a:t>Yet pregnancy, early years and childhood development are key areas in public health policy and research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Existing literature on social causes of disease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social as a precondition for disease</a:t>
            </a:r>
          </a:p>
          <a:p>
            <a:pPr lvl="1"/>
            <a:r>
              <a:rPr lang="en-GB" dirty="0" err="1"/>
              <a:t>Susser</a:t>
            </a:r>
            <a:r>
              <a:rPr lang="en-GB" dirty="0"/>
              <a:t> and </a:t>
            </a:r>
            <a:r>
              <a:rPr lang="en-GB" dirty="0" err="1"/>
              <a:t>Susser</a:t>
            </a:r>
            <a:r>
              <a:rPr lang="en-GB" dirty="0"/>
              <a:t> (1990) – “Chinese boxes”</a:t>
            </a:r>
          </a:p>
          <a:p>
            <a:pPr lvl="1"/>
            <a:r>
              <a:rPr lang="en-GB" dirty="0" err="1"/>
              <a:t>Thisted</a:t>
            </a:r>
            <a:r>
              <a:rPr lang="en-GB" dirty="0"/>
              <a:t> (2003)</a:t>
            </a:r>
          </a:p>
          <a:p>
            <a:pPr marL="0" lvl="1" indent="0">
              <a:buNone/>
            </a:pPr>
            <a:endParaRPr lang="en-GB" dirty="0"/>
          </a:p>
          <a:p>
            <a:pPr marL="269875" lvl="1" indent="-269875"/>
            <a:r>
              <a:rPr lang="en-GB" dirty="0" smtClean="0"/>
              <a:t>Direct </a:t>
            </a:r>
            <a:r>
              <a:rPr lang="en-GB" dirty="0"/>
              <a:t>effect on health and </a:t>
            </a:r>
            <a:r>
              <a:rPr lang="en-GB" dirty="0" smtClean="0"/>
              <a:t>disease</a:t>
            </a:r>
            <a:endParaRPr lang="en-GB" dirty="0"/>
          </a:p>
          <a:p>
            <a:pPr lvl="1"/>
            <a:r>
              <a:rPr lang="en-GB" dirty="0" err="1" smtClean="0"/>
              <a:t>Cockerham</a:t>
            </a:r>
            <a:r>
              <a:rPr lang="en-GB" dirty="0" smtClean="0"/>
              <a:t> (2007) – social factors can initiate pathology</a:t>
            </a:r>
            <a:endParaRPr lang="en-GB" dirty="0"/>
          </a:p>
          <a:p>
            <a:pPr lvl="1"/>
            <a:r>
              <a:rPr lang="en-GB" dirty="0"/>
              <a:t>Link and </a:t>
            </a:r>
            <a:r>
              <a:rPr lang="en-GB" dirty="0" smtClean="0"/>
              <a:t>Phelan (1995) – social factors as a direct cause of illness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00" y="1643465"/>
            <a:ext cx="1306856" cy="146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374556" y="1663700"/>
            <a:ext cx="1600200" cy="1447800"/>
            <a:chOff x="4419600" y="2578100"/>
            <a:chExt cx="1600200" cy="1447800"/>
          </a:xfrm>
        </p:grpSpPr>
        <p:sp>
          <p:nvSpPr>
            <p:cNvPr id="2" name="Rectangle 1"/>
            <p:cNvSpPr/>
            <p:nvPr/>
          </p:nvSpPr>
          <p:spPr>
            <a:xfrm>
              <a:off x="4419600" y="2578100"/>
              <a:ext cx="1600200" cy="1447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Social</a:t>
              </a:r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60900" y="2959100"/>
              <a:ext cx="1244600" cy="9017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Biological</a:t>
              </a:r>
              <a:endParaRPr lang="en-GB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7712" y="5775325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>
                    <a:lumMod val="50000"/>
                  </a:schemeClr>
                </a:solidFill>
              </a:rPr>
              <a:t>Kelly et al. (2014)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Existing literature on social causes of disease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Population factors</a:t>
            </a:r>
          </a:p>
          <a:p>
            <a:pPr lvl="1"/>
            <a:r>
              <a:rPr lang="en-GB" dirty="0" smtClean="0"/>
              <a:t>Rose (2008) – “population strategy”</a:t>
            </a:r>
            <a:endParaRPr lang="en-GB" dirty="0"/>
          </a:p>
          <a:p>
            <a:r>
              <a:rPr lang="en-GB" dirty="0"/>
              <a:t>The “causes of causes</a:t>
            </a:r>
            <a:r>
              <a:rPr lang="en-GB" dirty="0" smtClean="0"/>
              <a:t>”</a:t>
            </a:r>
          </a:p>
          <a:p>
            <a:pPr marL="541337" lvl="2"/>
            <a:r>
              <a:rPr lang="en-GB" dirty="0"/>
              <a:t>Marmot and Wilkinson (2005) – multiple influences across the </a:t>
            </a:r>
            <a:r>
              <a:rPr lang="en-GB" dirty="0" err="1" smtClean="0"/>
              <a:t>lifecourse</a:t>
            </a:r>
            <a:endParaRPr lang="en-GB" dirty="0" smtClean="0"/>
          </a:p>
          <a:p>
            <a:r>
              <a:rPr lang="en-GB" dirty="0" smtClean="0"/>
              <a:t>A “web of causation”</a:t>
            </a:r>
          </a:p>
          <a:p>
            <a:pPr lvl="1"/>
            <a:r>
              <a:rPr lang="en-GB" dirty="0" smtClean="0"/>
              <a:t>Krieger (1994) – </a:t>
            </a:r>
            <a:r>
              <a:rPr lang="en-GB" dirty="0" err="1" smtClean="0"/>
              <a:t>ecosocial</a:t>
            </a:r>
            <a:r>
              <a:rPr lang="en-GB" dirty="0" smtClean="0"/>
              <a:t> perspective</a:t>
            </a:r>
            <a:endParaRPr lang="en-GB" dirty="0"/>
          </a:p>
          <a:p>
            <a:pPr marL="271463" lvl="1" indent="0">
              <a:buNone/>
            </a:pPr>
            <a:endParaRPr lang="en-GB" dirty="0"/>
          </a:p>
          <a:p>
            <a:pPr eaLnBrk="1" hangingPunct="1"/>
            <a:endParaRPr lang="en-US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618" y="4043538"/>
            <a:ext cx="1721309" cy="16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068697" y="1435171"/>
            <a:ext cx="3070287" cy="1536000"/>
            <a:chOff x="5163223" y="1448500"/>
            <a:chExt cx="3654161" cy="1828100"/>
          </a:xfrm>
        </p:grpSpPr>
        <p:pic>
          <p:nvPicPr>
            <p:cNvPr id="9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7589" y="14485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223" y="15307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1916" y="19752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http://financialtribune.com/sites/default/files/field/image/12_Population_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650" y="1975200"/>
              <a:ext cx="1432734" cy="130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http://www.drawinghowtodraw.com/stepbystepdrawinglessons/slir/w584/stepbystepdrawinglessons/wp-content/uploads/2011/09/finished-cartoon-spid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7080" y="4733989"/>
            <a:ext cx="1088964" cy="72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7712" y="5775325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>
                    <a:lumMod val="50000"/>
                  </a:schemeClr>
                </a:solidFill>
              </a:rPr>
              <a:t>Kelly et al. (2014)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St John’s Reading Group on Health Inequalities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/>
              <a:t>Interdisciplinary group: sociologists,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philosophers</a:t>
            </a:r>
            <a:r>
              <a:rPr lang="en-GB" dirty="0"/>
              <a:t>, medics, psychologists,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historians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Interested </a:t>
            </a:r>
            <a:r>
              <a:rPr lang="en-GB" dirty="0"/>
              <a:t>in the interface between </a:t>
            </a:r>
            <a:br>
              <a:rPr lang="en-GB" dirty="0"/>
            </a:br>
            <a:r>
              <a:rPr lang="en-GB" dirty="0" smtClean="0"/>
              <a:t>the social and biological systems</a:t>
            </a:r>
            <a:endParaRPr lang="en-GB" dirty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Identified </a:t>
            </a:r>
            <a:r>
              <a:rPr lang="en-GB" dirty="0"/>
              <a:t>sociological concepts that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could help negotiate this boundary</a:t>
            </a:r>
            <a:endParaRPr lang="en-GB" dirty="0"/>
          </a:p>
          <a:p>
            <a:pPr eaLnBrk="1" hangingPunct="1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4997721" y="1959662"/>
            <a:ext cx="4032448" cy="3608004"/>
            <a:chOff x="4644008" y="1399823"/>
            <a:chExt cx="4032448" cy="3608004"/>
          </a:xfrm>
        </p:grpSpPr>
        <p:grpSp>
          <p:nvGrpSpPr>
            <p:cNvPr id="5" name="Group 4"/>
            <p:cNvGrpSpPr/>
            <p:nvPr/>
          </p:nvGrpSpPr>
          <p:grpSpPr>
            <a:xfrm>
              <a:off x="4644008" y="2991603"/>
              <a:ext cx="4032448" cy="2016224"/>
              <a:chOff x="4644008" y="2991603"/>
              <a:chExt cx="4032448" cy="2016224"/>
            </a:xfrm>
          </p:grpSpPr>
          <p:graphicFrame>
            <p:nvGraphicFramePr>
              <p:cNvPr id="8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4002632"/>
                  </p:ext>
                </p:extLst>
              </p:nvPr>
            </p:nvGraphicFramePr>
            <p:xfrm>
              <a:off x="4644008" y="2991603"/>
              <a:ext cx="4032448" cy="201622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9" name="TextBox 8"/>
              <p:cNvSpPr txBox="1"/>
              <p:nvPr/>
            </p:nvSpPr>
            <p:spPr>
              <a:xfrm>
                <a:off x="6356082" y="3049276"/>
                <a:ext cx="494736" cy="189234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vert="wordArtVert" wrap="square" rtlCol="0">
                <a:spAutoFit/>
              </a:bodyPr>
              <a:lstStyle/>
              <a:p>
                <a:pPr algn="ctr"/>
                <a:r>
                  <a:rPr lang="en-GB" sz="1000" b="1" dirty="0" smtClean="0"/>
                  <a:t>HEALTH</a:t>
                </a:r>
                <a:endParaRPr lang="en-GB" sz="1000" b="1" dirty="0"/>
              </a:p>
            </p:txBody>
          </p:sp>
        </p:grpSp>
        <p:cxnSp>
          <p:nvCxnSpPr>
            <p:cNvPr id="6" name="Straight Connector 5"/>
            <p:cNvCxnSpPr>
              <a:stCxn id="9" idx="0"/>
              <a:endCxn id="7" idx="2"/>
            </p:cNvCxnSpPr>
            <p:nvPr/>
          </p:nvCxnSpPr>
          <p:spPr>
            <a:xfrm flipV="1">
              <a:off x="6603450" y="2797095"/>
              <a:ext cx="17312" cy="2521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717651" y="1399823"/>
              <a:ext cx="1806222" cy="13972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Disease causation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Health Inequalities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sz="1400" b="1" dirty="0" smtClean="0"/>
                <a:t>Developmental programming</a:t>
              </a:r>
              <a:endParaRPr lang="en-GB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Key sociological concepts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The lifeworld </a:t>
            </a:r>
            <a:r>
              <a:rPr lang="en-GB" dirty="0"/>
              <a:t>–Schutz</a:t>
            </a:r>
          </a:p>
          <a:p>
            <a:pPr lvl="1"/>
            <a:r>
              <a:rPr lang="en-GB" dirty="0"/>
              <a:t>Sociology and phenomenology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endParaRPr lang="en-GB" b="1" dirty="0" smtClean="0"/>
          </a:p>
          <a:p>
            <a:r>
              <a:rPr lang="en-GB" b="1" dirty="0" smtClean="0"/>
              <a:t>Social </a:t>
            </a:r>
            <a:r>
              <a:rPr lang="en-GB" b="1" dirty="0"/>
              <a:t>practice theories</a:t>
            </a:r>
          </a:p>
          <a:p>
            <a:pPr lvl="1"/>
            <a:r>
              <a:rPr lang="en-GB" dirty="0"/>
              <a:t>Number of theorists: Bourdieu, Giddens, Foucault, Marx…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2" descr="https://upload.wikimedia.org/wikipedia/en/2/28/Alfred_Sch%C3%BCt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63" y="1432630"/>
            <a:ext cx="960355" cy="151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07359" y="3556352"/>
            <a:ext cx="3044517" cy="1253574"/>
            <a:chOff x="4638166" y="5530971"/>
            <a:chExt cx="3044517" cy="1253574"/>
          </a:xfrm>
        </p:grpSpPr>
        <p:pic>
          <p:nvPicPr>
            <p:cNvPr id="7" name="Picture 6" descr="http://geography.ruhosting.nl/geography/images/d/d6/Bourdieu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166" y="5530971"/>
              <a:ext cx="1067860" cy="1253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https://upload.wikimedia.org/wikipedia/en/5/52/Foucault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871" y="5530971"/>
              <a:ext cx="1005728" cy="1236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http://www.philosophybasics.com/photos/marx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5599" y="5530971"/>
              <a:ext cx="957084" cy="1236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The lifeworld</a:t>
            </a:r>
            <a:endParaRPr lang="en-US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2886" y="1846762"/>
            <a:ext cx="4110038" cy="4067175"/>
          </a:xfrm>
        </p:spPr>
        <p:txBody>
          <a:bodyPr/>
          <a:lstStyle/>
          <a:p>
            <a:pPr lvl="0"/>
            <a:r>
              <a:rPr lang="en-GB" sz="1800" dirty="0" smtClean="0"/>
              <a:t>A way of conceptualising </a:t>
            </a:r>
            <a:r>
              <a:rPr lang="en-GB" sz="1800" dirty="0"/>
              <a:t>how individuals think about, or </a:t>
            </a:r>
            <a:r>
              <a:rPr lang="en-GB" sz="1800" dirty="0" smtClean="0"/>
              <a:t>model, </a:t>
            </a:r>
            <a:r>
              <a:rPr lang="en-GB" sz="1800" dirty="0"/>
              <a:t>the </a:t>
            </a:r>
            <a:r>
              <a:rPr lang="en-GB" sz="1800" dirty="0" smtClean="0"/>
              <a:t>world </a:t>
            </a:r>
            <a:r>
              <a:rPr lang="en-GB" sz="1800" dirty="0"/>
              <a:t>in order to make sense of it</a:t>
            </a:r>
          </a:p>
          <a:p>
            <a:r>
              <a:rPr lang="en-GB" sz="1800" dirty="0" smtClean="0"/>
              <a:t>Lived experiences provide us with a view of the world and gives a sense of place and self-worth</a:t>
            </a:r>
          </a:p>
          <a:p>
            <a:r>
              <a:rPr lang="en-GB" sz="1800" dirty="0" smtClean="0"/>
              <a:t>Also how individuals understand others’ views of the world – “</a:t>
            </a:r>
            <a:r>
              <a:rPr lang="en-GB" sz="1800" dirty="0" err="1" smtClean="0"/>
              <a:t>intersubjectivity</a:t>
            </a:r>
            <a:r>
              <a:rPr lang="en-GB" sz="1800" dirty="0" smtClean="0"/>
              <a:t>”</a:t>
            </a:r>
          </a:p>
          <a:p>
            <a:pPr lvl="0"/>
            <a:r>
              <a:rPr lang="en-GB" sz="1800" dirty="0"/>
              <a:t>We all inhabit different </a:t>
            </a:r>
            <a:r>
              <a:rPr lang="en-GB" sz="1800" dirty="0" err="1"/>
              <a:t>lifeworlds</a:t>
            </a:r>
            <a:r>
              <a:rPr lang="en-GB" sz="1800" dirty="0"/>
              <a:t> and these are shaped by our interactions with others, and their </a:t>
            </a:r>
            <a:r>
              <a:rPr lang="en-GB" sz="1800" dirty="0" err="1" smtClean="0"/>
              <a:t>lifeworlds</a:t>
            </a:r>
            <a:endParaRPr lang="en-GB" sz="18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35324" y="1846762"/>
            <a:ext cx="4111625" cy="4067175"/>
          </a:xfrm>
        </p:spPr>
        <p:txBody>
          <a:bodyPr/>
          <a:lstStyle/>
          <a:p>
            <a:r>
              <a:rPr lang="en-GB" sz="1800" dirty="0" smtClean="0"/>
              <a:t>How the brain models the world in early life, how this shapes future decisions and choices</a:t>
            </a:r>
            <a:endParaRPr lang="en-GB" sz="1800" dirty="0"/>
          </a:p>
          <a:p>
            <a:endParaRPr lang="en-GB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49956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What is the lifeworld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22800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How can this contribute to DP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pic>
        <p:nvPicPr>
          <p:cNvPr id="1030" name="Picture 6" descr="http://thumbs.dreamstime.com/z/man-profile-visible-brain-world-map-human-planisphere-concept-illustration-432433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"/>
          <a:stretch/>
        </p:blipFill>
        <p:spPr bwMode="auto">
          <a:xfrm>
            <a:off x="5436849" y="3081867"/>
            <a:ext cx="2492346" cy="247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Social practice theory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2886" y="1846762"/>
            <a:ext cx="4110038" cy="4067175"/>
          </a:xfrm>
        </p:spPr>
        <p:txBody>
          <a:bodyPr/>
          <a:lstStyle/>
          <a:p>
            <a:r>
              <a:rPr lang="en-GB" sz="1800" dirty="0" smtClean="0"/>
              <a:t>Practices are made up of:</a:t>
            </a:r>
            <a:endParaRPr lang="en-GB" sz="1800" dirty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sz="1600" dirty="0" smtClean="0"/>
          </a:p>
          <a:p>
            <a:pPr marL="285750" lvl="1" indent="-285750"/>
            <a:endParaRPr lang="en-GB" sz="1600" dirty="0" smtClean="0"/>
          </a:p>
          <a:p>
            <a:pPr marL="285750" lvl="1" indent="-285750"/>
            <a:endParaRPr lang="en-GB" sz="1600" dirty="0" smtClean="0"/>
          </a:p>
          <a:p>
            <a:pPr marL="285750" lvl="1" indent="-285750"/>
            <a:endParaRPr lang="en-GB" sz="1600" dirty="0"/>
          </a:p>
          <a:p>
            <a:pPr marL="285750" lvl="1" indent="-285750"/>
            <a:r>
              <a:rPr lang="en-GB" sz="1800" dirty="0" smtClean="0"/>
              <a:t>Intersectionality of practices – how certain practices are linked (e.g. healthy breakfast, food shopping, preparing food)</a:t>
            </a:r>
            <a:endParaRPr lang="en-GB" sz="1800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635324" y="1846762"/>
            <a:ext cx="4111625" cy="4067175"/>
          </a:xfrm>
          <a:prstGeom prst="rect">
            <a:avLst/>
          </a:prstGeom>
        </p:spPr>
        <p:txBody>
          <a:bodyPr/>
          <a:lstStyle>
            <a:lvl1pPr marL="26987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66700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09625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079500" indent="-268288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350963" indent="-269875" algn="l" rtl="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081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2653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7225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179763" indent="-269875" algn="l" rtl="0" fontAlgn="base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dirty="0" smtClean="0"/>
              <a:t>Practices rather than choices are central – avoids individual behavioural focus and blaming individual</a:t>
            </a:r>
          </a:p>
          <a:p>
            <a:r>
              <a:rPr lang="en-GB" sz="1800" dirty="0" smtClean="0"/>
              <a:t>Practices shaped by surrounding environment (physical and social)</a:t>
            </a:r>
          </a:p>
          <a:p>
            <a:r>
              <a:rPr lang="en-GB" sz="1800" dirty="0" smtClean="0"/>
              <a:t>Recruitment</a:t>
            </a:r>
          </a:p>
          <a:p>
            <a:pPr marL="0" indent="0">
              <a:buNone/>
            </a:pPr>
            <a:endParaRPr lang="en-GB" sz="1800" dirty="0"/>
          </a:p>
          <a:p>
            <a:endParaRPr lang="en-GB" sz="1800" dirty="0" smtClean="0"/>
          </a:p>
          <a:p>
            <a:pPr marL="271463" lvl="1" indent="0">
              <a:buNone/>
            </a:pPr>
            <a:endParaRPr lang="en-GB" sz="1800" dirty="0" smtClean="0"/>
          </a:p>
          <a:p>
            <a:endParaRPr lang="en-GB" sz="1800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349956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What is </a:t>
            </a:r>
            <a:r>
              <a:rPr lang="en-GB" sz="2000" b="1" dirty="0" smtClean="0"/>
              <a:t>social practice theory?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22800" y="1340878"/>
            <a:ext cx="412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How can this contribute to DP</a:t>
            </a:r>
            <a:r>
              <a:rPr lang="en-GB" sz="2000" b="1" dirty="0" smtClean="0"/>
              <a:t>?</a:t>
            </a:r>
            <a:endParaRPr lang="en-GB" sz="2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59040" y="2270718"/>
            <a:ext cx="4102276" cy="2269384"/>
            <a:chOff x="4876799" y="4084456"/>
            <a:chExt cx="4102276" cy="1354509"/>
          </a:xfrm>
        </p:grpSpPr>
        <p:grpSp>
          <p:nvGrpSpPr>
            <p:cNvPr id="25" name="Group 24"/>
            <p:cNvGrpSpPr/>
            <p:nvPr/>
          </p:nvGrpSpPr>
          <p:grpSpPr>
            <a:xfrm>
              <a:off x="4876799" y="4084456"/>
              <a:ext cx="4102276" cy="1354509"/>
              <a:chOff x="165895" y="4343166"/>
              <a:chExt cx="4873359" cy="1609109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589396" y="4343166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Cultural expectations and meanings</a:t>
                </a:r>
                <a:endParaRPr lang="en-GB" sz="1200" dirty="0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3012899" y="5390415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Materials and resources</a:t>
                </a:r>
                <a:endParaRPr lang="en-GB" sz="1200" dirty="0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65895" y="5390415"/>
                <a:ext cx="2026355" cy="56186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Requisite knowledge</a:t>
                </a:r>
                <a:endParaRPr lang="en-GB" sz="1200" dirty="0"/>
              </a:p>
            </p:txBody>
          </p:sp>
          <p:cxnSp>
            <p:nvCxnSpPr>
              <p:cNvPr id="11" name="Straight Connector 10"/>
              <p:cNvCxnSpPr>
                <a:stCxn id="3" idx="3"/>
                <a:endCxn id="9" idx="0"/>
              </p:cNvCxnSpPr>
              <p:nvPr/>
            </p:nvCxnSpPr>
            <p:spPr>
              <a:xfrm>
                <a:off x="3615751" y="4624093"/>
                <a:ext cx="410326" cy="76632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9" idx="1"/>
                <a:endCxn id="10" idx="3"/>
              </p:cNvCxnSpPr>
              <p:nvPr/>
            </p:nvCxnSpPr>
            <p:spPr>
              <a:xfrm flipH="1">
                <a:off x="2192250" y="5671345"/>
                <a:ext cx="82064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10" idx="0"/>
                <a:endCxn id="3" idx="1"/>
              </p:cNvCxnSpPr>
              <p:nvPr/>
            </p:nvCxnSpPr>
            <p:spPr>
              <a:xfrm flipV="1">
                <a:off x="1179073" y="4624093"/>
                <a:ext cx="410323" cy="76632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6228026" y="4606308"/>
              <a:ext cx="13998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 smtClean="0"/>
                <a:t>Adapted from Shove et al (2012)</a:t>
              </a:r>
              <a:endParaRPr lang="en-GB" sz="900" dirty="0"/>
            </a:p>
          </p:txBody>
        </p:sp>
      </p:grpSp>
      <p:pic>
        <p:nvPicPr>
          <p:cNvPr id="3074" name="Picture 2" descr="http://bodhifitnesscenter.com/wp-content/uploads/2014/08/bigstock-Shopping-Basket-Fruit-And-Vege-137890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77" y="4305211"/>
            <a:ext cx="2413090" cy="160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73288" y="1624189"/>
            <a:ext cx="7597425" cy="4422423"/>
            <a:chOff x="338664" y="1312333"/>
            <a:chExt cx="7597425" cy="4422423"/>
          </a:xfrm>
        </p:grpSpPr>
        <p:grpSp>
          <p:nvGrpSpPr>
            <p:cNvPr id="5" name="Group 4"/>
            <p:cNvGrpSpPr/>
            <p:nvPr/>
          </p:nvGrpSpPr>
          <p:grpSpPr>
            <a:xfrm>
              <a:off x="338664" y="1312333"/>
              <a:ext cx="6581422" cy="4233334"/>
              <a:chOff x="1332089" y="1693333"/>
              <a:chExt cx="6581422" cy="4233334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332089" y="1693333"/>
                <a:ext cx="6581422" cy="4233334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sz="3600" b="1" dirty="0" smtClean="0"/>
                  <a:t>Social practice theories</a:t>
                </a:r>
                <a:endParaRPr lang="en-GB" sz="3600" b="1" dirty="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713088" y="2020711"/>
                <a:ext cx="5819422" cy="269804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endParaRPr lang="en-GB" b="1" dirty="0" smtClean="0"/>
              </a:p>
              <a:p>
                <a:pPr algn="ctr"/>
                <a:r>
                  <a:rPr lang="en-GB" sz="3600" b="1" dirty="0" smtClean="0"/>
                  <a:t>Structuration</a:t>
                </a:r>
                <a:r>
                  <a:rPr lang="en-GB" b="1" dirty="0" smtClean="0"/>
                  <a:t> </a:t>
                </a:r>
                <a:endParaRPr lang="en-GB" b="1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293055" y="2319866"/>
                <a:ext cx="4659489" cy="1391356"/>
              </a:xfrm>
              <a:prstGeom prst="ellips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600" b="1" dirty="0" smtClean="0"/>
                  <a:t>Lifeworld</a:t>
                </a:r>
                <a:endParaRPr lang="en-GB" sz="3600" b="1" dirty="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7078133" y="1312333"/>
              <a:ext cx="857956" cy="442242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600" b="1" dirty="0" err="1" smtClean="0"/>
                <a:t>Lifecourse</a:t>
              </a:r>
              <a:endParaRPr lang="en-GB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Thinking about periconceptional diets (and health) using social practice theory</a:t>
            </a:r>
            <a:endParaRPr lang="en-US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Diet and lifestyles of women of child-bearing age – also partners!</a:t>
            </a:r>
          </a:p>
          <a:p>
            <a:r>
              <a:rPr lang="en-GB" dirty="0" smtClean="0"/>
              <a:t>Awareness of </a:t>
            </a:r>
            <a:r>
              <a:rPr lang="en-GB" dirty="0" err="1" smtClean="0"/>
              <a:t>lifecourse</a:t>
            </a:r>
            <a:r>
              <a:rPr lang="en-GB" dirty="0" smtClean="0"/>
              <a:t> – experiences which shape lifeworld and expectations</a:t>
            </a:r>
          </a:p>
          <a:p>
            <a:r>
              <a:rPr lang="en-GB" dirty="0" smtClean="0"/>
              <a:t>Moving beyond individualist paradigm of lifestyle – </a:t>
            </a:r>
            <a:r>
              <a:rPr lang="en-GB" dirty="0"/>
              <a:t>“Agency allows them to reject or modify these patterns, but structure limits the options that are </a:t>
            </a:r>
            <a:r>
              <a:rPr lang="en-GB" dirty="0" smtClean="0"/>
              <a:t>available” (</a:t>
            </a:r>
            <a:r>
              <a:rPr lang="en-GB" dirty="0" err="1" smtClean="0"/>
              <a:t>Cockerham</a:t>
            </a:r>
            <a:r>
              <a:rPr lang="en-GB" dirty="0" smtClean="0"/>
              <a:t>, 2005)</a:t>
            </a:r>
          </a:p>
          <a:p>
            <a:r>
              <a:rPr lang="en-GB" dirty="0" smtClean="0"/>
              <a:t>Not just about providing people with information/education and expecting them to make better choices</a:t>
            </a:r>
          </a:p>
          <a:p>
            <a:r>
              <a:rPr lang="en-GB" dirty="0" smtClean="0"/>
              <a:t>Need to consider practice-based responses</a:t>
            </a:r>
          </a:p>
          <a:p>
            <a:endParaRPr lang="en-GB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558360" y="4635795"/>
            <a:ext cx="3117807" cy="1477926"/>
            <a:chOff x="165895" y="4343166"/>
            <a:chExt cx="4873359" cy="1609109"/>
          </a:xfrm>
        </p:grpSpPr>
        <p:sp>
          <p:nvSpPr>
            <p:cNvPr id="7" name="Rounded Rectangle 6"/>
            <p:cNvSpPr/>
            <p:nvPr/>
          </p:nvSpPr>
          <p:spPr>
            <a:xfrm>
              <a:off x="1589396" y="4343166"/>
              <a:ext cx="2026355" cy="5618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Cultural expectations and meanings</a:t>
              </a:r>
              <a:endParaRPr lang="en-GB" sz="12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12899" y="5390415"/>
              <a:ext cx="2026355" cy="5618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Materials and resources</a:t>
              </a:r>
              <a:endParaRPr lang="en-GB" sz="12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5895" y="5390415"/>
              <a:ext cx="2026355" cy="56186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/>
                <a:t>Requisite knowledge</a:t>
              </a:r>
              <a:endParaRPr lang="en-GB" sz="1200" dirty="0"/>
            </a:p>
          </p:txBody>
        </p:sp>
        <p:cxnSp>
          <p:nvCxnSpPr>
            <p:cNvPr id="10" name="Straight Connector 9"/>
            <p:cNvCxnSpPr>
              <a:stCxn id="7" idx="3"/>
              <a:endCxn id="8" idx="0"/>
            </p:cNvCxnSpPr>
            <p:nvPr/>
          </p:nvCxnSpPr>
          <p:spPr>
            <a:xfrm>
              <a:off x="3615751" y="4624093"/>
              <a:ext cx="410326" cy="7663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" idx="1"/>
              <a:endCxn id="9" idx="3"/>
            </p:cNvCxnSpPr>
            <p:nvPr/>
          </p:nvCxnSpPr>
          <p:spPr>
            <a:xfrm flipH="1">
              <a:off x="2192250" y="5671345"/>
              <a:ext cx="82064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9" idx="0"/>
              <a:endCxn id="7" idx="1"/>
            </p:cNvCxnSpPr>
            <p:nvPr/>
          </p:nvCxnSpPr>
          <p:spPr>
            <a:xfrm flipV="1">
              <a:off x="1179073" y="4624093"/>
              <a:ext cx="410323" cy="7663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dirty="0"/>
              <a:t>The sociological contribution: social practices</a:t>
            </a:r>
            <a:endParaRPr lang="en-US" alt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How people view the world, interact with it, the practices they undertake: these are recursive and become routine, habitual – </a:t>
            </a:r>
            <a:r>
              <a:rPr lang="en-GB" sz="1800" dirty="0" smtClean="0"/>
              <a:t>and </a:t>
            </a:r>
            <a:r>
              <a:rPr lang="en-GB" sz="1800" dirty="0"/>
              <a:t>clearly have a biological impact</a:t>
            </a:r>
          </a:p>
          <a:p>
            <a:r>
              <a:rPr lang="en-GB" sz="1800" dirty="0"/>
              <a:t>All social practices affect health in some way, either positively or negatively</a:t>
            </a:r>
          </a:p>
          <a:p>
            <a:pPr marL="269875" lvl="1" indent="-269875"/>
            <a:r>
              <a:rPr lang="en-GB" sz="1800" dirty="0" smtClean="0"/>
              <a:t>Not just about </a:t>
            </a:r>
            <a:r>
              <a:rPr lang="en-GB" sz="1800" dirty="0"/>
              <a:t>individual behaviour or choices – how actions (e.g. healthy </a:t>
            </a:r>
            <a:r>
              <a:rPr lang="en-GB" sz="1800" dirty="0" smtClean="0"/>
              <a:t>breakfast) are influenced by</a:t>
            </a:r>
          </a:p>
          <a:p>
            <a:pPr lvl="1"/>
            <a:r>
              <a:rPr lang="en-GB" sz="1800" dirty="0"/>
              <a:t>wider cultural expectations and meanings,</a:t>
            </a:r>
          </a:p>
          <a:p>
            <a:pPr lvl="1"/>
            <a:r>
              <a:rPr lang="en-GB" sz="1800" dirty="0"/>
              <a:t>obtaining the resources to undertake certain actions, </a:t>
            </a:r>
          </a:p>
          <a:p>
            <a:pPr lvl="1"/>
            <a:r>
              <a:rPr lang="en-GB" sz="1800" dirty="0"/>
              <a:t>having the knowledge to participate in practices </a:t>
            </a:r>
          </a:p>
          <a:p>
            <a:pPr marL="269875" lvl="1" indent="-269875"/>
            <a:r>
              <a:rPr lang="en-GB" sz="1800" dirty="0" smtClean="0"/>
              <a:t>Integrated </a:t>
            </a:r>
            <a:r>
              <a:rPr lang="en-GB" sz="1800" dirty="0"/>
              <a:t>thinking – practices as a way for social theory to engage more directly with biological processes</a:t>
            </a:r>
          </a:p>
          <a:p>
            <a:pPr marL="269875" lvl="1" indent="-269875"/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33623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listening!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Thank you to The Rank Prize Funds for inviting me</a:t>
            </a:r>
          </a:p>
          <a:p>
            <a:pPr marL="0" indent="0" algn="ctr"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Acknowledgements: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 John’s College Annual Fund</a:t>
            </a:r>
            <a:br>
              <a:rPr lang="en-GB" dirty="0" smtClean="0"/>
            </a:br>
            <a:r>
              <a:rPr lang="en-GB" dirty="0" smtClean="0"/>
              <a:t>Prof. Mike Kelly</a:t>
            </a:r>
            <a:br>
              <a:rPr lang="en-GB" dirty="0" smtClean="0"/>
            </a:br>
            <a:r>
              <a:rPr lang="en-GB" dirty="0" smtClean="0"/>
              <a:t>Prof. Ann Louise Kinmonth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Email: </a:t>
            </a:r>
            <a:r>
              <a:rPr lang="en-GB" dirty="0" smtClean="0">
                <a:hlinkClick r:id="rId2"/>
              </a:rPr>
              <a:t>nmk33@cam.ac.uk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Twitter: @</a:t>
            </a:r>
            <a:r>
              <a:rPr lang="en-GB" dirty="0" err="1" smtClean="0"/>
              <a:t>NMKriznik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7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778</Words>
  <Application>Microsoft Office PowerPoint</Application>
  <PresentationFormat>On-screen Show (4:3)</PresentationFormat>
  <Paragraphs>150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</vt:lpstr>
      <vt:lpstr>1_blank</vt:lpstr>
      <vt:lpstr>Integrated mechanisms describing the relationship between the social and the biological</vt:lpstr>
      <vt:lpstr>Outline</vt:lpstr>
      <vt:lpstr>Developmental programming and epigenetics</vt:lpstr>
      <vt:lpstr>Where’s the sociological contribution?</vt:lpstr>
      <vt:lpstr>Existing literature on social causes of disease</vt:lpstr>
      <vt:lpstr>Existing literature on social causes of disease</vt:lpstr>
      <vt:lpstr>St John’s Reading Group on Health Inequalities</vt:lpstr>
      <vt:lpstr>Key sociological concepts</vt:lpstr>
      <vt:lpstr>The lifeworld</vt:lpstr>
      <vt:lpstr>Social practice theory</vt:lpstr>
      <vt:lpstr>PowerPoint Presentation</vt:lpstr>
      <vt:lpstr>Thinking about periconceptional diets (and health) using social practice theory</vt:lpstr>
      <vt:lpstr>The sociological contribution: social practices</vt:lpstr>
      <vt:lpstr>Thank you for listening!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mechanisms describing the relationship between the social and the biological: The sociological contribution to developmental programming</dc:title>
  <dc:creator>Natasha Marie Kriznik</dc:creator>
  <cp:lastModifiedBy>Hanzlik L.</cp:lastModifiedBy>
  <cp:revision>171</cp:revision>
  <dcterms:created xsi:type="dcterms:W3CDTF">2015-12-14T14:20:02Z</dcterms:created>
  <dcterms:modified xsi:type="dcterms:W3CDTF">2016-07-15T13:49:18Z</dcterms:modified>
</cp:coreProperties>
</file>