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8" r:id="rId2"/>
    <p:sldId id="259" r:id="rId3"/>
    <p:sldId id="260" r:id="rId4"/>
    <p:sldId id="261" r:id="rId5"/>
    <p:sldId id="275" r:id="rId6"/>
    <p:sldId id="262" r:id="rId7"/>
    <p:sldId id="263" r:id="rId8"/>
    <p:sldId id="264" r:id="rId9"/>
    <p:sldId id="271" r:id="rId10"/>
    <p:sldId id="266" r:id="rId11"/>
    <p:sldId id="272" r:id="rId12"/>
    <p:sldId id="267" r:id="rId13"/>
    <p:sldId id="268" r:id="rId14"/>
    <p:sldId id="269" r:id="rId15"/>
    <p:sldId id="270" r:id="rId16"/>
    <p:sldId id="273" r:id="rId17"/>
    <p:sldId id="274" r:id="rId18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736" autoAdjust="0"/>
  </p:normalViewPr>
  <p:slideViewPr>
    <p:cSldViewPr>
      <p:cViewPr>
        <p:scale>
          <a:sx n="81" d="100"/>
          <a:sy n="81" d="100"/>
        </p:scale>
        <p:origin x="-24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AD2261-184C-43EB-AB6F-9ECF23089ACB}" type="doc">
      <dgm:prSet loTypeId="urn:microsoft.com/office/officeart/2005/8/layout/rings+Icon" loCatId="officeonline" qsTypeId="urn:microsoft.com/office/officeart/2005/8/quickstyle/simple1" qsCatId="simple" csTypeId="urn:microsoft.com/office/officeart/2005/8/colors/colorful5" csCatId="colorful" phldr="1"/>
      <dgm:spPr/>
    </dgm:pt>
    <dgm:pt modelId="{46D69901-E64D-414B-A559-8D6EB59342D4}">
      <dgm:prSet phldrT="[Text]" custT="1"/>
      <dgm:spPr/>
      <dgm:t>
        <a:bodyPr/>
        <a:lstStyle/>
        <a:p>
          <a:pPr algn="ctr"/>
          <a:r>
            <a:rPr lang="en-GB" sz="1800" b="1" dirty="0" smtClean="0"/>
            <a:t>Social</a:t>
          </a:r>
          <a:endParaRPr lang="en-GB" sz="2000" b="1" dirty="0"/>
        </a:p>
      </dgm:t>
    </dgm:pt>
    <dgm:pt modelId="{8930AFDF-F142-4A2B-9135-F0DA6BA03366}" type="parTrans" cxnId="{3A454231-7CD5-4F53-950A-FC4AFFD4DF9B}">
      <dgm:prSet/>
      <dgm:spPr/>
      <dgm:t>
        <a:bodyPr/>
        <a:lstStyle/>
        <a:p>
          <a:pPr algn="ctr"/>
          <a:endParaRPr lang="en-GB" sz="1400"/>
        </a:p>
      </dgm:t>
    </dgm:pt>
    <dgm:pt modelId="{C558A9D8-E0E5-4A20-9EBE-2A8C8F1094E2}" type="sibTrans" cxnId="{3A454231-7CD5-4F53-950A-FC4AFFD4DF9B}">
      <dgm:prSet/>
      <dgm:spPr/>
      <dgm:t>
        <a:bodyPr/>
        <a:lstStyle/>
        <a:p>
          <a:pPr algn="ctr"/>
          <a:endParaRPr lang="en-GB" sz="1400"/>
        </a:p>
      </dgm:t>
    </dgm:pt>
    <dgm:pt modelId="{CCFCEE2F-6386-4055-849B-0F50B0B35536}">
      <dgm:prSet phldrT="[Text]" custT="1"/>
      <dgm:spPr/>
      <dgm:t>
        <a:bodyPr/>
        <a:lstStyle/>
        <a:p>
          <a:pPr algn="ctr"/>
          <a:r>
            <a:rPr lang="en-GB" sz="1800" b="1" dirty="0" smtClean="0"/>
            <a:t>Biological</a:t>
          </a:r>
          <a:endParaRPr lang="en-GB" sz="2000" b="1" dirty="0"/>
        </a:p>
      </dgm:t>
    </dgm:pt>
    <dgm:pt modelId="{0CB69FD4-7CFC-4FE6-8005-E6426CB262F2}" type="sibTrans" cxnId="{5CCBCDFF-9478-45A9-92CB-CEA4AFF9D4C8}">
      <dgm:prSet/>
      <dgm:spPr/>
      <dgm:t>
        <a:bodyPr/>
        <a:lstStyle/>
        <a:p>
          <a:pPr algn="ctr"/>
          <a:endParaRPr lang="en-GB" sz="1400"/>
        </a:p>
      </dgm:t>
    </dgm:pt>
    <dgm:pt modelId="{CE5E95F7-70A2-4E6D-869B-163AE0B3D631}" type="parTrans" cxnId="{5CCBCDFF-9478-45A9-92CB-CEA4AFF9D4C8}">
      <dgm:prSet/>
      <dgm:spPr/>
      <dgm:t>
        <a:bodyPr/>
        <a:lstStyle/>
        <a:p>
          <a:pPr algn="ctr"/>
          <a:endParaRPr lang="en-GB" sz="1400"/>
        </a:p>
      </dgm:t>
    </dgm:pt>
    <dgm:pt modelId="{A1442F12-5499-4166-85AB-FD859311F8E4}" type="pres">
      <dgm:prSet presAssocID="{57AD2261-184C-43EB-AB6F-9ECF23089ACB}" presName="Name0" presStyleCnt="0">
        <dgm:presLayoutVars>
          <dgm:chMax val="7"/>
          <dgm:dir/>
          <dgm:resizeHandles val="exact"/>
        </dgm:presLayoutVars>
      </dgm:prSet>
      <dgm:spPr/>
    </dgm:pt>
    <dgm:pt modelId="{E009E54F-497D-46C7-84E7-51A0788C8CA1}" type="pres">
      <dgm:prSet presAssocID="{57AD2261-184C-43EB-AB6F-9ECF23089ACB}" presName="ellipse1" presStyleLbl="vennNode1" presStyleIdx="0" presStyleCnt="2" custScaleX="160940" custScaleY="152294" custLinFactNeighborX="-45056" custLinFactNeighborY="3065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40BAA-6996-420E-994B-AC28068FA34E}" type="pres">
      <dgm:prSet presAssocID="{57AD2261-184C-43EB-AB6F-9ECF23089ACB}" presName="ellipse2" presStyleLbl="vennNode1" presStyleIdx="1" presStyleCnt="2" custScaleX="160940" custScaleY="152294" custLinFactNeighborX="34137" custLinFactNeighborY="-3604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1C69FEA-AF39-4EB9-AB22-441661B5EEB0}" type="presOf" srcId="{CCFCEE2F-6386-4055-849B-0F50B0B35536}" destId="{B8740BAA-6996-420E-994B-AC28068FA34E}" srcOrd="0" destOrd="0" presId="urn:microsoft.com/office/officeart/2005/8/layout/rings+Icon"/>
    <dgm:cxn modelId="{3A454231-7CD5-4F53-950A-FC4AFFD4DF9B}" srcId="{57AD2261-184C-43EB-AB6F-9ECF23089ACB}" destId="{46D69901-E64D-414B-A559-8D6EB59342D4}" srcOrd="0" destOrd="0" parTransId="{8930AFDF-F142-4A2B-9135-F0DA6BA03366}" sibTransId="{C558A9D8-E0E5-4A20-9EBE-2A8C8F1094E2}"/>
    <dgm:cxn modelId="{78EF5ADF-C1A0-4752-90BF-C932AA81E7A8}" type="presOf" srcId="{57AD2261-184C-43EB-AB6F-9ECF23089ACB}" destId="{A1442F12-5499-4166-85AB-FD859311F8E4}" srcOrd="0" destOrd="0" presId="urn:microsoft.com/office/officeart/2005/8/layout/rings+Icon"/>
    <dgm:cxn modelId="{5CCBCDFF-9478-45A9-92CB-CEA4AFF9D4C8}" srcId="{57AD2261-184C-43EB-AB6F-9ECF23089ACB}" destId="{CCFCEE2F-6386-4055-849B-0F50B0B35536}" srcOrd="1" destOrd="0" parTransId="{CE5E95F7-70A2-4E6D-869B-163AE0B3D631}" sibTransId="{0CB69FD4-7CFC-4FE6-8005-E6426CB262F2}"/>
    <dgm:cxn modelId="{32B9E236-0CC3-4777-8200-86177B0BF24C}" type="presOf" srcId="{46D69901-E64D-414B-A559-8D6EB59342D4}" destId="{E009E54F-497D-46C7-84E7-51A0788C8CA1}" srcOrd="0" destOrd="0" presId="urn:microsoft.com/office/officeart/2005/8/layout/rings+Icon"/>
    <dgm:cxn modelId="{EB3ECD8C-F7A7-4144-9BB8-D4838A2407A7}" type="presParOf" srcId="{A1442F12-5499-4166-85AB-FD859311F8E4}" destId="{E009E54F-497D-46C7-84E7-51A0788C8CA1}" srcOrd="0" destOrd="0" presId="urn:microsoft.com/office/officeart/2005/8/layout/rings+Icon"/>
    <dgm:cxn modelId="{1D00FCE1-2527-48C9-8522-888D8CFE11A5}" type="presParOf" srcId="{A1442F12-5499-4166-85AB-FD859311F8E4}" destId="{B8740BAA-6996-420E-994B-AC28068FA34E}" srcOrd="1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09E54F-497D-46C7-84E7-51A0788C8CA1}">
      <dsp:nvSpPr>
        <dsp:cNvPr id="0" name=""/>
        <dsp:cNvSpPr/>
      </dsp:nvSpPr>
      <dsp:spPr>
        <a:xfrm>
          <a:off x="186806" y="54489"/>
          <a:ext cx="1946484" cy="184204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Social</a:t>
          </a:r>
          <a:endParaRPr lang="en-GB" sz="2000" b="1" kern="1200" dirty="0"/>
        </a:p>
      </dsp:txBody>
      <dsp:txXfrm>
        <a:off x="471862" y="324250"/>
        <a:ext cx="1376372" cy="1302523"/>
      </dsp:txXfrm>
    </dsp:sp>
    <dsp:sp modelId="{B8740BAA-6996-420E-994B-AC28068FA34E}">
      <dsp:nvSpPr>
        <dsp:cNvPr id="0" name=""/>
        <dsp:cNvSpPr/>
      </dsp:nvSpPr>
      <dsp:spPr>
        <a:xfrm>
          <a:off x="1767097" y="54494"/>
          <a:ext cx="1946484" cy="1842045"/>
        </a:xfrm>
        <a:prstGeom prst="ellipse">
          <a:avLst/>
        </a:prstGeom>
        <a:solidFill>
          <a:schemeClr val="accent5">
            <a:alpha val="50000"/>
            <a:hueOff val="-11789532"/>
            <a:satOff val="22794"/>
            <a:lumOff val="-3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Biological</a:t>
          </a:r>
          <a:endParaRPr lang="en-GB" sz="2000" b="1" kern="1200" dirty="0"/>
        </a:p>
      </dsp:txBody>
      <dsp:txXfrm>
        <a:off x="2052153" y="324255"/>
        <a:ext cx="1376372" cy="1302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6823A-D4AB-49C1-BEFB-90F924E35D42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87F6E-BD3D-4054-A533-ED08751CBA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85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B3B330-C136-4FCA-AFC1-B2592A5BAD02}" type="slidenum">
              <a:rPr lang="en-GB" altLang="en-US">
                <a:solidFill>
                  <a:prstClr val="black"/>
                </a:solidFill>
              </a:rPr>
              <a:pPr eaLnBrk="1" hangingPunct="1"/>
              <a:t>1</a:t>
            </a:fld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5816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462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462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871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87F6E-BD3D-4054-A533-ED08751CBAB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692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567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484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432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027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4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838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291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347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082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951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87F6E-BD3D-4054-A533-ED08751CBAB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649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87F6E-BD3D-4054-A533-ED08751CBAB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36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5365750"/>
            <a:ext cx="9140825" cy="665163"/>
          </a:xfrm>
          <a:prstGeom prst="rect">
            <a:avLst/>
          </a:prstGeom>
          <a:solidFill>
            <a:srgbClr val="003E7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3E72"/>
              </a:solidFill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0" y="6030913"/>
            <a:ext cx="9140825" cy="173037"/>
          </a:xfrm>
          <a:prstGeom prst="rect">
            <a:avLst/>
          </a:prstGeom>
          <a:solidFill>
            <a:srgbClr val="6AAD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3E72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4175" y="2016125"/>
            <a:ext cx="8374063" cy="576263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2774950"/>
            <a:ext cx="8374063" cy="539750"/>
          </a:xfr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62888" y="6448425"/>
            <a:ext cx="900112" cy="179388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E76E0BB-0112-4D7A-84CE-127736F2BC05}" type="slidenum">
              <a:rPr lang="en-GB" altLang="en-US">
                <a:solidFill>
                  <a:srgbClr val="003E72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3E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5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EDE44-4771-400F-86CB-7133C5093561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55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F9C7A-9E43-4D50-9F5E-6C74D807E744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52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175" y="1708150"/>
            <a:ext cx="4110038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08150"/>
            <a:ext cx="4111625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38EB7-69C6-460D-B461-7BF1FBEF6DA1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288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5C64A-3E10-422B-AC90-E28C87738369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87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23EF9-F800-4E05-9009-974322E30597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36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B8832-A78C-4D9F-822D-683E16D13ED7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025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187F2-A9C7-4986-B438-6FCB660A714F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25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F2E45-D487-4D9B-B701-3FDC44F3C4F2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255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4D4D3-1614-44FF-8ABF-F65365C839CE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235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5913" y="398463"/>
            <a:ext cx="2093912" cy="5376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98463"/>
            <a:ext cx="6129338" cy="5376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2F137-3005-447D-803E-7D2F9B48BB9A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27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398463"/>
            <a:ext cx="8375650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4175" y="1708150"/>
            <a:ext cx="8374063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62888" y="6451600"/>
            <a:ext cx="900112" cy="17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38CEA8-C7F8-45BB-821A-B468810AF48C}" type="slidenum">
              <a:rPr lang="en-GB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7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66700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2pPr>
      <a:lvl3pPr marL="80962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3pPr>
      <a:lvl4pPr marL="1079500" indent="-268288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4pPr>
      <a:lvl5pPr marL="1350963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5pPr>
      <a:lvl6pPr marL="18081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6pPr>
      <a:lvl7pPr marL="22653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7pPr>
      <a:lvl8pPr marL="27225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8pPr>
      <a:lvl9pPr marL="31797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k33@cam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k274@cam.ac.uk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nmk33@cam.ac.uk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z="3200" dirty="0"/>
              <a:t>Integrated mechanisms describing the relationship between the social and the biological</a:t>
            </a:r>
            <a:endParaRPr lang="en-US" altLang="en-US" sz="32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4" y="3717032"/>
            <a:ext cx="8374063" cy="539750"/>
          </a:xfrm>
        </p:spPr>
        <p:txBody>
          <a:bodyPr/>
          <a:lstStyle/>
          <a:p>
            <a:pPr eaLnBrk="1" hangingPunct="1"/>
            <a:r>
              <a:rPr lang="en-GB" sz="2000" dirty="0"/>
              <a:t>The sociological contribution to developmental programming</a:t>
            </a:r>
            <a:endParaRPr lang="en-US" altLang="en-US" sz="2000" dirty="0" smtClean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5373216"/>
            <a:ext cx="8374063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1600" b="1" dirty="0" err="1" smtClean="0">
                <a:solidFill>
                  <a:srgbClr val="FFFFFF"/>
                </a:solidFill>
              </a:rPr>
              <a:t>Dr.</a:t>
            </a:r>
            <a:r>
              <a:rPr lang="en-GB" altLang="en-US" sz="1600" b="1" dirty="0" smtClean="0">
                <a:solidFill>
                  <a:srgbClr val="FFFFFF"/>
                </a:solidFill>
              </a:rPr>
              <a:t> Natasha Kriznik, St John’s College Cambridge			</a:t>
            </a:r>
            <a:r>
              <a:rPr lang="en-GB" altLang="en-US" sz="1600" b="1" i="1" dirty="0" smtClean="0">
                <a:solidFill>
                  <a:srgbClr val="FFFFFF"/>
                </a:solidFill>
                <a:hlinkClick r:id="rId3"/>
              </a:rPr>
              <a:t>nmk33@cam.ac.uk</a:t>
            </a:r>
            <a:r>
              <a:rPr lang="en-GB" altLang="en-US" sz="1600" b="1" i="1" dirty="0" smtClean="0">
                <a:solidFill>
                  <a:srgbClr val="FFFFFF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1200" dirty="0" smtClean="0">
                <a:solidFill>
                  <a:srgbClr val="FFFFFF"/>
                </a:solidFill>
              </a:rPr>
              <a:t>Post-Doctoral Research Associate for the St John’s College Reading Group on Health Inequalities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1600" b="1" dirty="0" err="1" smtClean="0">
                <a:solidFill>
                  <a:srgbClr val="FFFFFF"/>
                </a:solidFill>
              </a:rPr>
              <a:t>Prof.</a:t>
            </a:r>
            <a:r>
              <a:rPr lang="en-GB" altLang="en-US" sz="1600" b="1" dirty="0" smtClean="0">
                <a:solidFill>
                  <a:srgbClr val="FFFFFF"/>
                </a:solidFill>
              </a:rPr>
              <a:t> Mike Kelly, </a:t>
            </a:r>
            <a:r>
              <a:rPr lang="en-GB" altLang="en-US" sz="1600" b="1" dirty="0">
                <a:solidFill>
                  <a:srgbClr val="FFFFFF"/>
                </a:solidFill>
              </a:rPr>
              <a:t>St John’s College </a:t>
            </a:r>
            <a:r>
              <a:rPr lang="en-GB" altLang="en-US" sz="1600" b="1" dirty="0" smtClean="0">
                <a:solidFill>
                  <a:srgbClr val="FFFFFF"/>
                </a:solidFill>
              </a:rPr>
              <a:t>Cambridge</a:t>
            </a:r>
            <a:r>
              <a:rPr lang="en-GB" altLang="en-US" sz="1600" b="1" dirty="0">
                <a:solidFill>
                  <a:srgbClr val="FFFFFF"/>
                </a:solidFill>
              </a:rPr>
              <a:t>			</a:t>
            </a:r>
            <a:r>
              <a:rPr lang="en-GB" altLang="en-US" sz="1600" b="1" dirty="0" smtClean="0">
                <a:solidFill>
                  <a:srgbClr val="FFFFFF"/>
                </a:solidFill>
              </a:rPr>
              <a:t>	</a:t>
            </a:r>
            <a:r>
              <a:rPr lang="en-GB" altLang="en-US" sz="1600" b="1" i="1" dirty="0" smtClean="0">
                <a:solidFill>
                  <a:srgbClr val="FFFFFF"/>
                </a:solidFill>
                <a:hlinkClick r:id="rId4"/>
              </a:rPr>
              <a:t>mk274@cam.ac.uk</a:t>
            </a:r>
            <a:endParaRPr lang="en-GB" altLang="en-US" sz="1600" b="1" i="1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1200" dirty="0" smtClean="0">
                <a:solidFill>
                  <a:srgbClr val="FFFFFF"/>
                </a:solidFill>
              </a:rPr>
              <a:t>Cambridge Institute of Public Health, Department of Public Health and Primary Care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384175" y="4526088"/>
            <a:ext cx="8374063" cy="734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ct val="75000"/>
              </a:spcAft>
              <a:buFontTx/>
              <a:buNone/>
              <a:defRPr sz="1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66700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09625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079500" indent="-268288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350963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18081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2653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7225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1797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600" i="1" kern="0" dirty="0" smtClean="0">
                <a:solidFill>
                  <a:srgbClr val="FFFFFF"/>
                </a:solidFill>
              </a:rPr>
              <a:t>BSA Human Reproduction Study Group Conference</a:t>
            </a:r>
          </a:p>
          <a:p>
            <a:r>
              <a:rPr lang="en-GB" sz="1600" i="1" kern="0" dirty="0" smtClean="0">
                <a:solidFill>
                  <a:srgbClr val="FFFFFF"/>
                </a:solidFill>
              </a:rPr>
              <a:t>10</a:t>
            </a:r>
            <a:r>
              <a:rPr lang="en-GB" sz="1600" i="1" kern="0" baseline="30000" dirty="0" smtClean="0">
                <a:solidFill>
                  <a:srgbClr val="FFFFFF"/>
                </a:solidFill>
              </a:rPr>
              <a:t>th</a:t>
            </a:r>
            <a:r>
              <a:rPr lang="en-GB" sz="1600" i="1" kern="0" dirty="0" smtClean="0">
                <a:solidFill>
                  <a:srgbClr val="FFFFFF"/>
                </a:solidFill>
              </a:rPr>
              <a:t> June 2016</a:t>
            </a:r>
            <a:endParaRPr lang="en-GB" sz="1600" kern="0" dirty="0" smtClean="0">
              <a:solidFill>
                <a:srgbClr val="FFFFFF"/>
              </a:solidFill>
            </a:endParaRPr>
          </a:p>
          <a:p>
            <a:endParaRPr lang="en-GB" sz="16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6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Outline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 smtClean="0"/>
              <a:t>Developmental programming</a:t>
            </a:r>
          </a:p>
          <a:p>
            <a:r>
              <a:rPr lang="en-GB" sz="1800" dirty="0" smtClean="0"/>
              <a:t>Missing sociological contribution</a:t>
            </a:r>
          </a:p>
          <a:p>
            <a:r>
              <a:rPr lang="en-GB" sz="1800" dirty="0"/>
              <a:t>Existing literature on social causes of disease</a:t>
            </a:r>
          </a:p>
          <a:p>
            <a:r>
              <a:rPr lang="en-GB" sz="1800" dirty="0" smtClean="0"/>
              <a:t>Research project</a:t>
            </a:r>
            <a:endParaRPr lang="en-GB" sz="1800" dirty="0"/>
          </a:p>
          <a:p>
            <a:r>
              <a:rPr lang="en-GB" sz="1800" dirty="0"/>
              <a:t>Key sociological concepts</a:t>
            </a:r>
          </a:p>
          <a:p>
            <a:r>
              <a:rPr lang="en-GB" sz="1800" dirty="0"/>
              <a:t>Links to the </a:t>
            </a:r>
            <a:r>
              <a:rPr lang="en-GB" sz="1800" dirty="0" err="1"/>
              <a:t>lifecourse</a:t>
            </a:r>
            <a:endParaRPr lang="en-GB" sz="1800" dirty="0"/>
          </a:p>
          <a:p>
            <a:r>
              <a:rPr lang="en-GB" sz="1800" dirty="0"/>
              <a:t>Thinking about periconceptional diets using social practice theory</a:t>
            </a:r>
          </a:p>
          <a:p>
            <a:r>
              <a:rPr lang="en-GB" sz="1800" dirty="0"/>
              <a:t>The sociological contribution to developmental programming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89696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>
          <a:xfrm>
            <a:off x="384175" y="1708150"/>
            <a:ext cx="8374063" cy="4385146"/>
          </a:xfrm>
        </p:spPr>
        <p:txBody>
          <a:bodyPr/>
          <a:lstStyle/>
          <a:p>
            <a:r>
              <a:rPr lang="en-GB" dirty="0" smtClean="0"/>
              <a:t>Biological process where environmental factors influence gene expression during </a:t>
            </a:r>
            <a:r>
              <a:rPr lang="en-GB" i="1" dirty="0" smtClean="0"/>
              <a:t>in utero</a:t>
            </a:r>
            <a:r>
              <a:rPr lang="en-GB" dirty="0" smtClean="0"/>
              <a:t> growth and beyond</a:t>
            </a:r>
          </a:p>
          <a:p>
            <a:pPr lvl="1"/>
            <a:r>
              <a:rPr lang="en-GB" dirty="0"/>
              <a:t>Elevated stress hormones</a:t>
            </a:r>
          </a:p>
          <a:p>
            <a:pPr lvl="1"/>
            <a:r>
              <a:rPr lang="en-GB" dirty="0"/>
              <a:t>Poor maternal </a:t>
            </a:r>
            <a:r>
              <a:rPr lang="en-GB" dirty="0" smtClean="0"/>
              <a:t>nutrition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Particularly important for periconceptional period:</a:t>
            </a:r>
            <a:br>
              <a:rPr lang="en-GB" dirty="0" smtClean="0"/>
            </a:br>
            <a:r>
              <a:rPr lang="en-GB" dirty="0" smtClean="0"/>
              <a:t>14 weeks before conception to 10 weeks after</a:t>
            </a:r>
            <a:br>
              <a:rPr lang="en-GB" dirty="0" smtClean="0"/>
            </a:br>
            <a:r>
              <a:rPr lang="en-GB" dirty="0" smtClean="0"/>
              <a:t>conception</a:t>
            </a:r>
            <a:br>
              <a:rPr lang="en-GB" dirty="0" smtClean="0"/>
            </a:br>
            <a:endParaRPr lang="en-GB" dirty="0"/>
          </a:p>
          <a:p>
            <a:r>
              <a:rPr lang="en-GB" dirty="0"/>
              <a:t>How early life events, both in the womb and after birth, influence future (adult) health and well-being</a:t>
            </a:r>
          </a:p>
          <a:p>
            <a:pPr lvl="1"/>
            <a:endParaRPr lang="en-GB" sz="1800" dirty="0"/>
          </a:p>
        </p:txBody>
      </p:sp>
      <p:pic>
        <p:nvPicPr>
          <p:cNvPr id="4" name="Picture 2" descr="http://learn.genetics.utah.edu/content/epigenetics/inheritance/images/DirectExpos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420888"/>
            <a:ext cx="1884432" cy="139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Developmental programming</a:t>
            </a:r>
          </a:p>
        </p:txBody>
      </p:sp>
      <p:pic>
        <p:nvPicPr>
          <p:cNvPr id="2050" name="Picture 2" descr="The 6 main recommendations of the Commission on Ending Childhood Obesity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240" y="2360334"/>
            <a:ext cx="2328316" cy="27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7762452" y="3726552"/>
            <a:ext cx="936104" cy="9868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228184" y="4077072"/>
            <a:ext cx="1534268" cy="1428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44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Where’s the sociological contribution?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Developmental programming concerned </a:t>
            </a:r>
            <a:r>
              <a:rPr lang="en-GB" dirty="0"/>
              <a:t>with influence of wider </a:t>
            </a:r>
            <a:r>
              <a:rPr lang="en-GB" dirty="0" smtClean="0"/>
              <a:t>environment and its impact on biological development </a:t>
            </a:r>
          </a:p>
          <a:p>
            <a:endParaRPr lang="en-GB" dirty="0"/>
          </a:p>
          <a:p>
            <a:r>
              <a:rPr lang="en-GB" dirty="0" smtClean="0"/>
              <a:t>The foetus's </a:t>
            </a:r>
            <a:r>
              <a:rPr lang="en-GB" dirty="0"/>
              <a:t>environment is the </a:t>
            </a:r>
            <a:r>
              <a:rPr lang="en-GB" dirty="0" smtClean="0"/>
              <a:t>mother; </a:t>
            </a:r>
            <a:r>
              <a:rPr lang="en-GB" dirty="0"/>
              <a:t>the mother’s environment is the </a:t>
            </a:r>
            <a:r>
              <a:rPr lang="en-GB" dirty="0" smtClean="0"/>
              <a:t>social</a:t>
            </a:r>
            <a:endParaRPr lang="en-GB" dirty="0"/>
          </a:p>
          <a:p>
            <a:pPr eaLnBrk="1" hangingPunct="1"/>
            <a:endParaRPr lang="en-US" altLang="en-US" dirty="0" smtClean="0"/>
          </a:p>
        </p:txBody>
      </p:sp>
      <p:pic>
        <p:nvPicPr>
          <p:cNvPr id="1026" name="Picture 2" descr="http://img.thesun.co.uk/aidemitlum/archive/00549/SNN0821A_280_549572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1048"/>
            <a:ext cx="1468844" cy="204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lipartkid.com/images/101/shared-by-tiffany-07-15-2013-KP0eS4-clipar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507" y="3861048"/>
            <a:ext cx="2006252" cy="200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359466" y="3472696"/>
            <a:ext cx="1944216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Norms and expectations</a:t>
            </a:r>
            <a:endParaRPr lang="en-GB" sz="1400" dirty="0"/>
          </a:p>
        </p:txBody>
      </p:sp>
      <p:sp>
        <p:nvSpPr>
          <p:cNvPr id="8" name="Rectangle 7"/>
          <p:cNvSpPr/>
          <p:nvPr/>
        </p:nvSpPr>
        <p:spPr>
          <a:xfrm>
            <a:off x="6732240" y="4293096"/>
            <a:ext cx="1944216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Food and drink</a:t>
            </a:r>
            <a:endParaRPr lang="en-GB" sz="1400" dirty="0"/>
          </a:p>
        </p:txBody>
      </p:sp>
      <p:sp>
        <p:nvSpPr>
          <p:cNvPr id="9" name="Rectangle 8"/>
          <p:cNvSpPr/>
          <p:nvPr/>
        </p:nvSpPr>
        <p:spPr>
          <a:xfrm>
            <a:off x="6704941" y="4883993"/>
            <a:ext cx="1944216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Living conditions</a:t>
            </a:r>
            <a:endParaRPr lang="en-GB" sz="1400" dirty="0"/>
          </a:p>
        </p:txBody>
      </p:sp>
      <p:sp>
        <p:nvSpPr>
          <p:cNvPr id="10" name="Rectangle 9"/>
          <p:cNvSpPr/>
          <p:nvPr/>
        </p:nvSpPr>
        <p:spPr>
          <a:xfrm>
            <a:off x="6524600" y="5600712"/>
            <a:ext cx="1944216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Working conditions</a:t>
            </a:r>
            <a:endParaRPr lang="en-GB" sz="1400" dirty="0"/>
          </a:p>
        </p:txBody>
      </p:sp>
      <p:sp>
        <p:nvSpPr>
          <p:cNvPr id="11" name="Rectangle 10"/>
          <p:cNvSpPr/>
          <p:nvPr/>
        </p:nvSpPr>
        <p:spPr>
          <a:xfrm>
            <a:off x="3923928" y="4157464"/>
            <a:ext cx="1944216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Socio-economic situation</a:t>
            </a:r>
            <a:endParaRPr lang="en-GB" sz="1400" dirty="0"/>
          </a:p>
        </p:txBody>
      </p:sp>
      <p:sp>
        <p:nvSpPr>
          <p:cNvPr id="12" name="Rectangle 11"/>
          <p:cNvSpPr/>
          <p:nvPr/>
        </p:nvSpPr>
        <p:spPr>
          <a:xfrm>
            <a:off x="3923928" y="4792279"/>
            <a:ext cx="1944216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Pollution</a:t>
            </a:r>
            <a:endParaRPr lang="en-GB" sz="1400" dirty="0"/>
          </a:p>
        </p:txBody>
      </p:sp>
      <p:sp>
        <p:nvSpPr>
          <p:cNvPr id="13" name="Rectangle 12"/>
          <p:cNvSpPr/>
          <p:nvPr/>
        </p:nvSpPr>
        <p:spPr>
          <a:xfrm>
            <a:off x="4009143" y="5435252"/>
            <a:ext cx="2071464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Environment/biosphere</a:t>
            </a:r>
            <a:endParaRPr lang="en-GB" sz="1400" dirty="0"/>
          </a:p>
        </p:txBody>
      </p:sp>
      <p:sp>
        <p:nvSpPr>
          <p:cNvPr id="14" name="Rectangle 13"/>
          <p:cNvSpPr/>
          <p:nvPr/>
        </p:nvSpPr>
        <p:spPr>
          <a:xfrm>
            <a:off x="6524600" y="3725416"/>
            <a:ext cx="1944216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Everyday practices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04584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Where’s the sociological contribution?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Sociology is aware of the impact of social context on health - but fewer clear attempts to substantially link with biological explanations</a:t>
            </a:r>
          </a:p>
          <a:p>
            <a:pPr lvl="1"/>
            <a:r>
              <a:rPr lang="en-GB" dirty="0"/>
              <a:t>Historical tensions </a:t>
            </a:r>
          </a:p>
          <a:p>
            <a:pPr lvl="1"/>
            <a:r>
              <a:rPr lang="en-GB" dirty="0"/>
              <a:t>Fears of </a:t>
            </a:r>
            <a:r>
              <a:rPr lang="en-GB" dirty="0" smtClean="0"/>
              <a:t>reductionism</a:t>
            </a:r>
            <a:br>
              <a:rPr lang="en-GB" dirty="0" smtClean="0"/>
            </a:br>
            <a:endParaRPr lang="en-GB" dirty="0"/>
          </a:p>
          <a:p>
            <a:r>
              <a:rPr lang="en-GB" dirty="0" smtClean="0"/>
              <a:t>Some moves towards suggesting the need for further integration (e.g. </a:t>
            </a:r>
            <a:r>
              <a:rPr lang="en-GB" dirty="0" err="1" smtClean="0"/>
              <a:t>Meloni</a:t>
            </a:r>
            <a:r>
              <a:rPr lang="en-GB" dirty="0" smtClean="0"/>
              <a:t>) but not really mainstream thinking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Yet </a:t>
            </a:r>
            <a:r>
              <a:rPr lang="en-GB" dirty="0"/>
              <a:t>pregnancy, early years and childhood development are key areas in public health policy and research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497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Existing literature on social causes of disease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social as a precondition for disease</a:t>
            </a:r>
          </a:p>
          <a:p>
            <a:pPr lvl="1"/>
            <a:r>
              <a:rPr lang="en-GB" dirty="0" err="1"/>
              <a:t>Susser</a:t>
            </a:r>
            <a:r>
              <a:rPr lang="en-GB" dirty="0"/>
              <a:t> and </a:t>
            </a:r>
            <a:r>
              <a:rPr lang="en-GB" dirty="0" err="1"/>
              <a:t>Susser</a:t>
            </a:r>
            <a:r>
              <a:rPr lang="en-GB" dirty="0"/>
              <a:t> (1990) – “Chinese boxes”</a:t>
            </a:r>
          </a:p>
          <a:p>
            <a:pPr lvl="1"/>
            <a:r>
              <a:rPr lang="en-GB" dirty="0" err="1"/>
              <a:t>Thisted</a:t>
            </a:r>
            <a:r>
              <a:rPr lang="en-GB" dirty="0"/>
              <a:t> (2003)</a:t>
            </a:r>
          </a:p>
          <a:p>
            <a:pPr marL="0" lvl="1" indent="0">
              <a:buNone/>
            </a:pPr>
            <a:endParaRPr lang="en-GB" dirty="0"/>
          </a:p>
          <a:p>
            <a:pPr marL="269875" lvl="1" indent="-269875"/>
            <a:r>
              <a:rPr lang="en-GB" dirty="0" smtClean="0"/>
              <a:t>Direct </a:t>
            </a:r>
            <a:r>
              <a:rPr lang="en-GB" dirty="0"/>
              <a:t>effect on health and </a:t>
            </a:r>
            <a:r>
              <a:rPr lang="en-GB" dirty="0" smtClean="0"/>
              <a:t>disease</a:t>
            </a:r>
            <a:endParaRPr lang="en-GB" dirty="0"/>
          </a:p>
          <a:p>
            <a:pPr lvl="1"/>
            <a:r>
              <a:rPr lang="en-GB" dirty="0" err="1" smtClean="0"/>
              <a:t>Cockerham</a:t>
            </a:r>
            <a:r>
              <a:rPr lang="en-GB" dirty="0" smtClean="0"/>
              <a:t> (2007) – social factors can initiate pathology</a:t>
            </a:r>
            <a:endParaRPr lang="en-GB" dirty="0"/>
          </a:p>
          <a:p>
            <a:pPr lvl="1"/>
            <a:r>
              <a:rPr lang="en-GB" dirty="0"/>
              <a:t>Link and </a:t>
            </a:r>
            <a:r>
              <a:rPr lang="en-GB" dirty="0" smtClean="0"/>
              <a:t>Phelan (1995) – social factors as a direct cause of illness</a:t>
            </a:r>
            <a:endParaRPr lang="en-GB" dirty="0"/>
          </a:p>
          <a:p>
            <a:pPr eaLnBrk="1" hangingPunct="1"/>
            <a:endParaRPr lang="en-US" alt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700" y="1643465"/>
            <a:ext cx="1306856" cy="146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7374556" y="1663700"/>
            <a:ext cx="1600200" cy="1447800"/>
            <a:chOff x="4419600" y="2578100"/>
            <a:chExt cx="1600200" cy="1447800"/>
          </a:xfrm>
        </p:grpSpPr>
        <p:sp>
          <p:nvSpPr>
            <p:cNvPr id="2" name="Rectangle 1"/>
            <p:cNvSpPr/>
            <p:nvPr/>
          </p:nvSpPr>
          <p:spPr>
            <a:xfrm>
              <a:off x="4419600" y="2578100"/>
              <a:ext cx="1600200" cy="1447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dirty="0" smtClean="0"/>
                <a:t>Social</a:t>
              </a:r>
              <a:endParaRPr lang="en-GB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660900" y="2959100"/>
              <a:ext cx="1244600" cy="9017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Biological</a:t>
              </a:r>
              <a:endParaRPr lang="en-GB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97712" y="5775325"/>
            <a:ext cx="329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chemeClr val="bg1">
                    <a:lumMod val="50000"/>
                  </a:schemeClr>
                </a:solidFill>
              </a:rPr>
              <a:t>Kelly et al. (2014)</a:t>
            </a:r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81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Existing literature on social causes of disease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Population factors</a:t>
            </a:r>
          </a:p>
          <a:p>
            <a:pPr lvl="1"/>
            <a:r>
              <a:rPr lang="en-GB" dirty="0" smtClean="0"/>
              <a:t>Rose (2008) – “population strategy”</a:t>
            </a:r>
            <a:br>
              <a:rPr lang="en-GB" dirty="0" smtClean="0"/>
            </a:br>
            <a:endParaRPr lang="en-GB" dirty="0"/>
          </a:p>
          <a:p>
            <a:r>
              <a:rPr lang="en-GB" dirty="0" smtClean="0"/>
              <a:t>The </a:t>
            </a:r>
            <a:r>
              <a:rPr lang="en-GB" dirty="0"/>
              <a:t>“causes of causes</a:t>
            </a:r>
            <a:r>
              <a:rPr lang="en-GB" dirty="0" smtClean="0"/>
              <a:t>”</a:t>
            </a:r>
          </a:p>
          <a:p>
            <a:pPr marL="541337" lvl="2"/>
            <a:r>
              <a:rPr lang="en-GB" dirty="0"/>
              <a:t>Marmot and Wilkinson (2005) – multiple influences across the </a:t>
            </a:r>
            <a:r>
              <a:rPr lang="en-GB" dirty="0" err="1" smtClean="0"/>
              <a:t>lifecourse</a:t>
            </a:r>
            <a:r>
              <a:rPr lang="en-GB" dirty="0"/>
              <a:t/>
            </a:r>
            <a:br>
              <a:rPr lang="en-GB" dirty="0"/>
            </a:br>
            <a:endParaRPr lang="en-GB" dirty="0" smtClean="0"/>
          </a:p>
          <a:p>
            <a:r>
              <a:rPr lang="en-GB" dirty="0" smtClean="0"/>
              <a:t>A “web of causation”</a:t>
            </a:r>
          </a:p>
          <a:p>
            <a:pPr lvl="1"/>
            <a:r>
              <a:rPr lang="en-GB" dirty="0" smtClean="0"/>
              <a:t>Krieger (1994) – </a:t>
            </a:r>
            <a:r>
              <a:rPr lang="en-GB" dirty="0" err="1" smtClean="0"/>
              <a:t>ecosocial</a:t>
            </a:r>
            <a:r>
              <a:rPr lang="en-GB" dirty="0" smtClean="0"/>
              <a:t> perspective</a:t>
            </a:r>
            <a:endParaRPr lang="en-GB" dirty="0"/>
          </a:p>
          <a:p>
            <a:pPr marL="271463" lvl="1" indent="0">
              <a:buNone/>
            </a:pPr>
            <a:endParaRPr lang="en-GB" dirty="0"/>
          </a:p>
          <a:p>
            <a:pPr eaLnBrk="1" hangingPunct="1"/>
            <a:endParaRPr lang="en-US" alt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618" y="4043538"/>
            <a:ext cx="1721309" cy="16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5068697" y="1435171"/>
            <a:ext cx="3070287" cy="1536000"/>
            <a:chOff x="5163223" y="1448500"/>
            <a:chExt cx="3654161" cy="1828100"/>
          </a:xfrm>
        </p:grpSpPr>
        <p:pic>
          <p:nvPicPr>
            <p:cNvPr id="9" name="Picture 7" descr="http://financialtribune.com/sites/default/files/field/image/12_Population_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7589" y="1448500"/>
              <a:ext cx="1432734" cy="130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http://financialtribune.com/sites/default/files/field/image/12_Population_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223" y="1530700"/>
              <a:ext cx="1432734" cy="130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http://financialtribune.com/sites/default/files/field/image/12_Population_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1916" y="1975200"/>
              <a:ext cx="1432734" cy="130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http://financialtribune.com/sites/default/files/field/image/12_Population_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4650" y="1975200"/>
              <a:ext cx="1432734" cy="130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9" name="Picture 5" descr="http://www.drawinghowtodraw.com/stepbystepdrawinglessons/slir/w584/stepbystepdrawinglessons/wp-content/uploads/2011/09/finished-cartoon-spid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37080" y="4733989"/>
            <a:ext cx="1088964" cy="72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97712" y="5775325"/>
            <a:ext cx="329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chemeClr val="bg1">
                    <a:lumMod val="50000"/>
                  </a:schemeClr>
                </a:solidFill>
              </a:rPr>
              <a:t>Kelly et al. (2014)</a:t>
            </a:r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17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Research project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/>
              <a:t>Interdisciplinary group: sociologists,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philosophers</a:t>
            </a:r>
            <a:r>
              <a:rPr lang="en-GB" dirty="0"/>
              <a:t>, medics, psychologists,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historians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Interested </a:t>
            </a:r>
            <a:r>
              <a:rPr lang="en-GB" dirty="0"/>
              <a:t>in the interface between </a:t>
            </a:r>
            <a:br>
              <a:rPr lang="en-GB" dirty="0"/>
            </a:br>
            <a:r>
              <a:rPr lang="en-GB" dirty="0" smtClean="0"/>
              <a:t>the social and biological systems</a:t>
            </a:r>
            <a:endParaRPr lang="en-GB" dirty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Identified </a:t>
            </a:r>
            <a:r>
              <a:rPr lang="en-GB" dirty="0"/>
              <a:t>sociological concepts that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could help negotiate this boundary</a:t>
            </a:r>
            <a:endParaRPr lang="en-GB" dirty="0"/>
          </a:p>
          <a:p>
            <a:pPr eaLnBrk="1" hangingPunct="1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4997721" y="1959662"/>
            <a:ext cx="4032448" cy="3608004"/>
            <a:chOff x="4644008" y="1399823"/>
            <a:chExt cx="4032448" cy="3608004"/>
          </a:xfrm>
        </p:grpSpPr>
        <p:grpSp>
          <p:nvGrpSpPr>
            <p:cNvPr id="5" name="Group 4"/>
            <p:cNvGrpSpPr/>
            <p:nvPr/>
          </p:nvGrpSpPr>
          <p:grpSpPr>
            <a:xfrm>
              <a:off x="4644008" y="2991603"/>
              <a:ext cx="4032448" cy="2016224"/>
              <a:chOff x="4644008" y="2991603"/>
              <a:chExt cx="4032448" cy="2016224"/>
            </a:xfrm>
          </p:grpSpPr>
          <p:graphicFrame>
            <p:nvGraphicFramePr>
              <p:cNvPr id="8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4934434"/>
                  </p:ext>
                </p:extLst>
              </p:nvPr>
            </p:nvGraphicFramePr>
            <p:xfrm>
              <a:off x="4644008" y="2991603"/>
              <a:ext cx="4032448" cy="201622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9" name="TextBox 8"/>
              <p:cNvSpPr txBox="1"/>
              <p:nvPr/>
            </p:nvSpPr>
            <p:spPr>
              <a:xfrm>
                <a:off x="6356082" y="3049276"/>
                <a:ext cx="494736" cy="189234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vert="wordArtVert" wrap="square" rtlCol="0">
                <a:spAutoFit/>
              </a:bodyPr>
              <a:lstStyle/>
              <a:p>
                <a:pPr algn="ctr"/>
                <a:r>
                  <a:rPr lang="en-GB" sz="1000" b="1" dirty="0" smtClean="0"/>
                  <a:t>HEALTH</a:t>
                </a:r>
                <a:endParaRPr lang="en-GB" sz="1000" b="1" dirty="0"/>
              </a:p>
            </p:txBody>
          </p:sp>
        </p:grpSp>
        <p:cxnSp>
          <p:nvCxnSpPr>
            <p:cNvPr id="6" name="Straight Connector 5"/>
            <p:cNvCxnSpPr>
              <a:stCxn id="9" idx="0"/>
              <a:endCxn id="7" idx="2"/>
            </p:cNvCxnSpPr>
            <p:nvPr/>
          </p:nvCxnSpPr>
          <p:spPr>
            <a:xfrm flipV="1">
              <a:off x="6603450" y="2797095"/>
              <a:ext cx="17312" cy="2521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5717651" y="1399823"/>
              <a:ext cx="1806222" cy="13972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sz="1400" b="1" dirty="0" smtClean="0"/>
                <a:t>Disease causation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sz="1400" b="1" dirty="0" smtClean="0"/>
                <a:t>Health Inequalities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sz="1400" b="1" dirty="0" smtClean="0"/>
                <a:t>Developmental programming</a:t>
              </a:r>
              <a:endParaRPr lang="en-GB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656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Key sociological concepts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The lifeworld </a:t>
            </a:r>
            <a:r>
              <a:rPr lang="en-GB" dirty="0"/>
              <a:t>–Schutz</a:t>
            </a:r>
          </a:p>
          <a:p>
            <a:pPr lvl="1"/>
            <a:r>
              <a:rPr lang="en-GB" dirty="0"/>
              <a:t>Sociology and phenomenology</a:t>
            </a:r>
          </a:p>
          <a:p>
            <a:endParaRPr lang="en-GB" dirty="0"/>
          </a:p>
          <a:p>
            <a:r>
              <a:rPr lang="en-GB" b="1" dirty="0"/>
              <a:t>Structuration theory </a:t>
            </a:r>
            <a:r>
              <a:rPr lang="en-GB" dirty="0"/>
              <a:t>–Giddens</a:t>
            </a:r>
          </a:p>
          <a:p>
            <a:pPr lvl="1"/>
            <a:r>
              <a:rPr lang="en-GB" dirty="0"/>
              <a:t>Sociology and politics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b="1" dirty="0"/>
              <a:t>Social practice theories</a:t>
            </a:r>
          </a:p>
          <a:p>
            <a:pPr lvl="1"/>
            <a:r>
              <a:rPr lang="en-GB" dirty="0"/>
              <a:t>Number of theorists: Bourdieu, Giddens, Foucault, Marx…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4" name="Picture 2" descr="https://upload.wikimedia.org/wikipedia/en/2/28/Alfred_Sch%C3%BCt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263" y="1432630"/>
            <a:ext cx="960355" cy="151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static-secure.guim.co.uk/sys-images/Guardian/Pix/pictures/2011/3/4/1299267652207/Former-LSE-head-Anthony-G-00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1" r="25302"/>
          <a:stretch/>
        </p:blipFill>
        <p:spPr bwMode="auto">
          <a:xfrm>
            <a:off x="7174151" y="2420760"/>
            <a:ext cx="1073429" cy="145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589582" y="4096929"/>
            <a:ext cx="3044517" cy="1253574"/>
            <a:chOff x="4638166" y="5530971"/>
            <a:chExt cx="3044517" cy="1253574"/>
          </a:xfrm>
        </p:grpSpPr>
        <p:pic>
          <p:nvPicPr>
            <p:cNvPr id="7" name="Picture 6" descr="http://geography.ruhosting.nl/geography/images/d/d6/Bourdieu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8166" y="5530971"/>
              <a:ext cx="1067860" cy="1253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https://upload.wikimedia.org/wikipedia/en/5/52/Foucault5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9871" y="5530971"/>
              <a:ext cx="1005728" cy="1236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http://www.philosophybasics.com/photos/marx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5599" y="5530971"/>
              <a:ext cx="957084" cy="1236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079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The lifeworld</a:t>
            </a:r>
            <a:endParaRPr lang="en-US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2886" y="1846762"/>
            <a:ext cx="4110038" cy="4067175"/>
          </a:xfrm>
        </p:spPr>
        <p:txBody>
          <a:bodyPr/>
          <a:lstStyle/>
          <a:p>
            <a:pPr lvl="0"/>
            <a:r>
              <a:rPr lang="en-GB" sz="1800" dirty="0" smtClean="0"/>
              <a:t>A way of conceptualising </a:t>
            </a:r>
            <a:r>
              <a:rPr lang="en-GB" sz="1800" dirty="0"/>
              <a:t>how individuals think about, or </a:t>
            </a:r>
            <a:r>
              <a:rPr lang="en-GB" sz="1800" dirty="0" smtClean="0"/>
              <a:t>model, </a:t>
            </a:r>
            <a:r>
              <a:rPr lang="en-GB" sz="1800" dirty="0"/>
              <a:t>the </a:t>
            </a:r>
            <a:r>
              <a:rPr lang="en-GB" sz="1800" dirty="0" smtClean="0"/>
              <a:t>world </a:t>
            </a:r>
            <a:r>
              <a:rPr lang="en-GB" sz="1800" dirty="0"/>
              <a:t>in order to make sense of it</a:t>
            </a:r>
          </a:p>
          <a:p>
            <a:r>
              <a:rPr lang="en-GB" sz="1800" dirty="0" smtClean="0"/>
              <a:t>Lived experiences provide us with a view of the world and gives a sense of place and self-worth</a:t>
            </a:r>
          </a:p>
          <a:p>
            <a:r>
              <a:rPr lang="en-GB" sz="1800" dirty="0" smtClean="0"/>
              <a:t>Also how individuals understand others’ views of the world – “</a:t>
            </a:r>
            <a:r>
              <a:rPr lang="en-GB" sz="1800" dirty="0" err="1" smtClean="0"/>
              <a:t>intersubjectivity</a:t>
            </a:r>
            <a:r>
              <a:rPr lang="en-GB" sz="1800" dirty="0" smtClean="0"/>
              <a:t>”</a:t>
            </a:r>
          </a:p>
          <a:p>
            <a:pPr lvl="0"/>
            <a:r>
              <a:rPr lang="en-GB" sz="1800" dirty="0"/>
              <a:t>We all inhabit different </a:t>
            </a:r>
            <a:r>
              <a:rPr lang="en-GB" sz="1800" dirty="0" err="1"/>
              <a:t>lifeworlds</a:t>
            </a:r>
            <a:r>
              <a:rPr lang="en-GB" sz="1800" dirty="0"/>
              <a:t> and these are shaped by our interactions with others, and their </a:t>
            </a:r>
            <a:r>
              <a:rPr lang="en-GB" sz="1800" dirty="0" err="1" smtClean="0"/>
              <a:t>lifeworlds</a:t>
            </a:r>
            <a:endParaRPr lang="en-GB" sz="18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35324" y="1846762"/>
            <a:ext cx="4111625" cy="4067175"/>
          </a:xfrm>
        </p:spPr>
        <p:txBody>
          <a:bodyPr/>
          <a:lstStyle/>
          <a:p>
            <a:r>
              <a:rPr lang="en-GB" sz="1800" dirty="0" smtClean="0"/>
              <a:t>Interface between biological and the social</a:t>
            </a:r>
          </a:p>
          <a:p>
            <a:r>
              <a:rPr lang="en-GB" sz="1800" dirty="0" smtClean="0"/>
              <a:t>Lifeworld of mother and lifeworld of foetus are critical</a:t>
            </a:r>
          </a:p>
          <a:p>
            <a:r>
              <a:rPr lang="en-GB" sz="1800" dirty="0" smtClean="0"/>
              <a:t>Uterus as a biological location of social processes</a:t>
            </a:r>
            <a:endParaRPr lang="en-GB" sz="1800" dirty="0"/>
          </a:p>
          <a:p>
            <a:endParaRPr lang="en-GB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349956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What is the lifeworld</a:t>
            </a:r>
            <a:r>
              <a:rPr lang="en-GB" sz="2000" b="1" dirty="0" smtClean="0"/>
              <a:t>?</a:t>
            </a:r>
            <a:endParaRPr lang="en-GB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22800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How can this contribute to DP</a:t>
            </a:r>
            <a:r>
              <a:rPr lang="en-GB" sz="2000" b="1" dirty="0" smtClean="0"/>
              <a:t>?</a:t>
            </a:r>
            <a:endParaRPr lang="en-GB" sz="2000" b="1" dirty="0"/>
          </a:p>
        </p:txBody>
      </p:sp>
      <p:pic>
        <p:nvPicPr>
          <p:cNvPr id="1030" name="Picture 6" descr="http://thumbs.dreamstime.com/z/man-profile-visible-brain-world-map-human-planisphere-concept-illustration-432433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8"/>
          <a:stretch/>
        </p:blipFill>
        <p:spPr bwMode="auto">
          <a:xfrm>
            <a:off x="5841716" y="4077072"/>
            <a:ext cx="1682612" cy="167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56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Structuration theory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>
          <a:xfrm>
            <a:off x="372886" y="1846762"/>
            <a:ext cx="4110038" cy="4067175"/>
          </a:xfrm>
        </p:spPr>
        <p:txBody>
          <a:bodyPr/>
          <a:lstStyle/>
          <a:p>
            <a:r>
              <a:rPr lang="en-GB" sz="1800" dirty="0" smtClean="0"/>
              <a:t>Structures are consequences of individual actions, but also act on individuals and shape action</a:t>
            </a:r>
          </a:p>
          <a:p>
            <a:r>
              <a:rPr lang="en-GB" sz="1800" dirty="0" smtClean="0"/>
              <a:t>Dynamic relationship – you cannot see this if you focus on either structure or agency</a:t>
            </a:r>
          </a:p>
          <a:p>
            <a:r>
              <a:rPr lang="en-GB" sz="1800" dirty="0" smtClean="0"/>
              <a:t>There is no “grand plan” for society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635324" y="1846762"/>
            <a:ext cx="4111625" cy="4067175"/>
          </a:xfrm>
          <a:prstGeom prst="rect">
            <a:avLst/>
          </a:prstGeom>
        </p:spPr>
        <p:txBody>
          <a:bodyPr/>
          <a:lstStyle>
            <a:lvl1pPr marL="269875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66700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09625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079500" indent="-268288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350963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18081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2653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7225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1797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800" dirty="0"/>
              <a:t>Recursive (repetitive) </a:t>
            </a:r>
            <a:r>
              <a:rPr lang="en-GB" sz="1800" dirty="0" smtClean="0"/>
              <a:t>nature</a:t>
            </a:r>
            <a:endParaRPr lang="en-GB" sz="1800" dirty="0"/>
          </a:p>
          <a:p>
            <a:r>
              <a:rPr lang="en-GB" sz="1800" dirty="0" smtClean="0"/>
              <a:t>Historical </a:t>
            </a:r>
            <a:r>
              <a:rPr lang="en-GB" sz="1800" dirty="0"/>
              <a:t>understanding of </a:t>
            </a:r>
            <a:r>
              <a:rPr lang="en-GB" sz="1800" dirty="0" smtClean="0"/>
              <a:t>practices</a:t>
            </a:r>
          </a:p>
          <a:p>
            <a:r>
              <a:rPr lang="en-GB" sz="1800" dirty="0" smtClean="0"/>
              <a:t>Exposure to stressors in an interactive way</a:t>
            </a:r>
            <a:endParaRPr lang="en-GB" sz="1800" dirty="0"/>
          </a:p>
          <a:p>
            <a:endParaRPr lang="en-GB" sz="1800" kern="0" dirty="0"/>
          </a:p>
        </p:txBody>
      </p:sp>
      <p:sp>
        <p:nvSpPr>
          <p:cNvPr id="7" name="TextBox 6"/>
          <p:cNvSpPr txBox="1"/>
          <p:nvPr/>
        </p:nvSpPr>
        <p:spPr>
          <a:xfrm>
            <a:off x="349956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What is </a:t>
            </a:r>
            <a:r>
              <a:rPr lang="en-GB" sz="2000" b="1" dirty="0" smtClean="0"/>
              <a:t>structuration?</a:t>
            </a:r>
            <a:endParaRPr lang="en-GB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22800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How can this contribute to DP</a:t>
            </a:r>
            <a:r>
              <a:rPr lang="en-GB" sz="2000" b="1" dirty="0" smtClean="0"/>
              <a:t>?</a:t>
            </a:r>
            <a:endParaRPr lang="en-GB" sz="20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5040488" y="4041556"/>
            <a:ext cx="3056466" cy="2133465"/>
            <a:chOff x="4272844" y="3917379"/>
            <a:chExt cx="3056466" cy="1996558"/>
          </a:xfrm>
        </p:grpSpPr>
        <p:sp>
          <p:nvSpPr>
            <p:cNvPr id="4" name="Rounded Rectangle 3"/>
            <p:cNvSpPr/>
            <p:nvPr/>
          </p:nvSpPr>
          <p:spPr>
            <a:xfrm>
              <a:off x="4272844" y="4641383"/>
              <a:ext cx="1292577" cy="545169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Action</a:t>
              </a:r>
              <a:endParaRPr lang="en-GB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036733" y="4641383"/>
              <a:ext cx="1292577" cy="54516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Structure</a:t>
              </a:r>
              <a:endParaRPr lang="en-GB" dirty="0"/>
            </a:p>
          </p:txBody>
        </p:sp>
        <p:sp>
          <p:nvSpPr>
            <p:cNvPr id="9" name="Circular Arrow 8"/>
            <p:cNvSpPr/>
            <p:nvPr/>
          </p:nvSpPr>
          <p:spPr>
            <a:xfrm>
              <a:off x="4919132" y="3917379"/>
              <a:ext cx="1749778" cy="1448007"/>
            </a:xfrm>
            <a:prstGeom prst="circular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2" name="Circular Arrow 11"/>
            <p:cNvSpPr/>
            <p:nvPr/>
          </p:nvSpPr>
          <p:spPr>
            <a:xfrm rot="10800000">
              <a:off x="4941358" y="4465930"/>
              <a:ext cx="1749778" cy="1448007"/>
            </a:xfrm>
            <a:prstGeom prst="circular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97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Social practice theory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2886" y="1846762"/>
            <a:ext cx="4110038" cy="4067175"/>
          </a:xfrm>
        </p:spPr>
        <p:txBody>
          <a:bodyPr/>
          <a:lstStyle/>
          <a:p>
            <a:r>
              <a:rPr lang="en-GB" sz="1800" dirty="0" smtClean="0"/>
              <a:t>Practices are made up of:</a:t>
            </a:r>
            <a:endParaRPr lang="en-GB" sz="1800" dirty="0"/>
          </a:p>
          <a:p>
            <a:endParaRPr lang="en-GB" sz="1600" dirty="0" smtClean="0"/>
          </a:p>
          <a:p>
            <a:endParaRPr lang="en-GB" sz="1600" dirty="0" smtClean="0"/>
          </a:p>
          <a:p>
            <a:endParaRPr lang="en-GB" sz="1600" dirty="0" smtClean="0"/>
          </a:p>
          <a:p>
            <a:pPr marL="285750" lvl="1" indent="-285750"/>
            <a:endParaRPr lang="en-GB" sz="1600" dirty="0" smtClean="0"/>
          </a:p>
          <a:p>
            <a:pPr marL="285750" lvl="1" indent="-285750"/>
            <a:endParaRPr lang="en-GB" sz="1600" dirty="0" smtClean="0"/>
          </a:p>
          <a:p>
            <a:pPr marL="285750" lvl="1" indent="-285750"/>
            <a:endParaRPr lang="en-GB" sz="1600" dirty="0"/>
          </a:p>
          <a:p>
            <a:pPr marL="285750" lvl="1" indent="-285750"/>
            <a:r>
              <a:rPr lang="en-GB" sz="1800" dirty="0" smtClean="0"/>
              <a:t>Intersectionality of practices – how certain practices are linked (e.g. healthy breakfast, food shopping, preparing food)</a:t>
            </a:r>
            <a:endParaRPr lang="en-GB" sz="1800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4635324" y="1846762"/>
            <a:ext cx="4111625" cy="4067175"/>
          </a:xfrm>
          <a:prstGeom prst="rect">
            <a:avLst/>
          </a:prstGeom>
        </p:spPr>
        <p:txBody>
          <a:bodyPr/>
          <a:lstStyle>
            <a:lvl1pPr marL="269875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66700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09625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079500" indent="-268288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350963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18081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2653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7225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1797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800" dirty="0" smtClean="0"/>
              <a:t>Practices rather than choices are central – avoids individual behavioural focus and blaming individual</a:t>
            </a:r>
          </a:p>
          <a:p>
            <a:r>
              <a:rPr lang="en-GB" sz="1800" dirty="0" smtClean="0"/>
              <a:t>Practices shaped by surrounding environment (physical and social)</a:t>
            </a:r>
          </a:p>
          <a:p>
            <a:r>
              <a:rPr lang="en-GB" sz="1800" dirty="0" smtClean="0"/>
              <a:t>Recruitment</a:t>
            </a:r>
          </a:p>
          <a:p>
            <a:pPr marL="0" indent="0">
              <a:buNone/>
            </a:pPr>
            <a:endParaRPr lang="en-GB" sz="1800" dirty="0"/>
          </a:p>
          <a:p>
            <a:endParaRPr lang="en-GB" sz="1800" dirty="0" smtClean="0"/>
          </a:p>
          <a:p>
            <a:pPr marL="271463" lvl="1" indent="0">
              <a:buNone/>
            </a:pPr>
            <a:endParaRPr lang="en-GB" sz="1800" dirty="0" smtClean="0"/>
          </a:p>
          <a:p>
            <a:endParaRPr lang="en-GB" sz="1800" kern="0" dirty="0"/>
          </a:p>
        </p:txBody>
      </p:sp>
      <p:sp>
        <p:nvSpPr>
          <p:cNvPr id="6" name="TextBox 5"/>
          <p:cNvSpPr txBox="1"/>
          <p:nvPr/>
        </p:nvSpPr>
        <p:spPr>
          <a:xfrm>
            <a:off x="349956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What is </a:t>
            </a:r>
            <a:r>
              <a:rPr lang="en-GB" sz="2000" b="1" dirty="0" smtClean="0"/>
              <a:t>social practice theory?</a:t>
            </a:r>
            <a:endParaRPr lang="en-GB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22800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How can this contribute to DP</a:t>
            </a:r>
            <a:r>
              <a:rPr lang="en-GB" sz="2000" b="1" dirty="0" smtClean="0"/>
              <a:t>?</a:t>
            </a:r>
            <a:endParaRPr lang="en-GB" sz="20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359040" y="2270718"/>
            <a:ext cx="4102276" cy="2269384"/>
            <a:chOff x="4876799" y="4084456"/>
            <a:chExt cx="4102276" cy="1354509"/>
          </a:xfrm>
        </p:grpSpPr>
        <p:grpSp>
          <p:nvGrpSpPr>
            <p:cNvPr id="25" name="Group 24"/>
            <p:cNvGrpSpPr/>
            <p:nvPr/>
          </p:nvGrpSpPr>
          <p:grpSpPr>
            <a:xfrm>
              <a:off x="4876799" y="4084456"/>
              <a:ext cx="4102276" cy="1354509"/>
              <a:chOff x="165895" y="4343166"/>
              <a:chExt cx="4873359" cy="1609109"/>
            </a:xfrm>
          </p:grpSpPr>
          <p:sp>
            <p:nvSpPr>
              <p:cNvPr id="3" name="Rounded Rectangle 2"/>
              <p:cNvSpPr/>
              <p:nvPr/>
            </p:nvSpPr>
            <p:spPr>
              <a:xfrm>
                <a:off x="1589396" y="4343166"/>
                <a:ext cx="2026355" cy="56186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/>
                  <a:t>Cultural expectations and meanings</a:t>
                </a:r>
                <a:endParaRPr lang="en-GB" sz="1200" dirty="0"/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3012899" y="5390415"/>
                <a:ext cx="2026355" cy="56186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/>
                  <a:t>Materials and resources</a:t>
                </a:r>
                <a:endParaRPr lang="en-GB" sz="1200" dirty="0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65895" y="5390415"/>
                <a:ext cx="2026355" cy="56186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/>
                  <a:t>Requisite knowledge</a:t>
                </a:r>
                <a:endParaRPr lang="en-GB" sz="1200" dirty="0"/>
              </a:p>
            </p:txBody>
          </p:sp>
          <p:cxnSp>
            <p:nvCxnSpPr>
              <p:cNvPr id="11" name="Straight Connector 10"/>
              <p:cNvCxnSpPr>
                <a:stCxn id="3" idx="3"/>
                <a:endCxn id="9" idx="0"/>
              </p:cNvCxnSpPr>
              <p:nvPr/>
            </p:nvCxnSpPr>
            <p:spPr>
              <a:xfrm>
                <a:off x="3615751" y="4624093"/>
                <a:ext cx="410326" cy="76632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stCxn id="9" idx="1"/>
                <a:endCxn id="10" idx="3"/>
              </p:cNvCxnSpPr>
              <p:nvPr/>
            </p:nvCxnSpPr>
            <p:spPr>
              <a:xfrm flipH="1">
                <a:off x="2192250" y="5671345"/>
                <a:ext cx="820649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>
                <a:stCxn id="10" idx="0"/>
                <a:endCxn id="3" idx="1"/>
              </p:cNvCxnSpPr>
              <p:nvPr/>
            </p:nvCxnSpPr>
            <p:spPr>
              <a:xfrm flipV="1">
                <a:off x="1179073" y="4624093"/>
                <a:ext cx="410323" cy="76632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6228026" y="4606308"/>
              <a:ext cx="1399822" cy="247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dirty="0" smtClean="0"/>
                <a:t>Adapted from Shove et al (2012)</a:t>
              </a:r>
              <a:endParaRPr lang="en-GB" sz="1050" dirty="0"/>
            </a:p>
          </p:txBody>
        </p:sp>
      </p:grpSp>
      <p:pic>
        <p:nvPicPr>
          <p:cNvPr id="3074" name="Picture 2" descr="http://bodhifitnesscenter.com/wp-content/uploads/2014/08/bigstock-Shopping-Basket-Fruit-And-Vege-137890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477" y="4305211"/>
            <a:ext cx="2413090" cy="160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40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773288" y="1624189"/>
            <a:ext cx="7597425" cy="4422423"/>
            <a:chOff x="338664" y="1312333"/>
            <a:chExt cx="7597425" cy="4422423"/>
          </a:xfrm>
        </p:grpSpPr>
        <p:grpSp>
          <p:nvGrpSpPr>
            <p:cNvPr id="5" name="Group 4"/>
            <p:cNvGrpSpPr/>
            <p:nvPr/>
          </p:nvGrpSpPr>
          <p:grpSpPr>
            <a:xfrm>
              <a:off x="338664" y="1312333"/>
              <a:ext cx="6581422" cy="4233334"/>
              <a:chOff x="1332089" y="1693333"/>
              <a:chExt cx="6581422" cy="4233334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1332089" y="1693333"/>
                <a:ext cx="6581422" cy="4233334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sz="3600" b="1" dirty="0" smtClean="0"/>
                  <a:t>Social practice theories</a:t>
                </a:r>
                <a:endParaRPr lang="en-GB" sz="3600" b="1" dirty="0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713088" y="2020711"/>
                <a:ext cx="5819422" cy="269804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b="1" dirty="0" smtClean="0"/>
              </a:p>
              <a:p>
                <a:pPr algn="ctr"/>
                <a:r>
                  <a:rPr lang="en-GB" sz="3600" b="1" dirty="0" smtClean="0"/>
                  <a:t>Structuration</a:t>
                </a:r>
                <a:r>
                  <a:rPr lang="en-GB" b="1" dirty="0" smtClean="0"/>
                  <a:t> </a:t>
                </a:r>
                <a:endParaRPr lang="en-GB" b="1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293055" y="2319866"/>
                <a:ext cx="4659489" cy="1391356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600" b="1" dirty="0" smtClean="0"/>
                  <a:t>Lifeworld</a:t>
                </a:r>
                <a:endParaRPr lang="en-GB" sz="3600" b="1" dirty="0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7078133" y="1312333"/>
              <a:ext cx="857956" cy="442242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600" b="1" dirty="0" err="1" smtClean="0"/>
                <a:t>Lifecourse</a:t>
              </a:r>
              <a:endParaRPr lang="en-GB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6347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Thinking about periconceptional diets (and health) using social practice theory</a:t>
            </a:r>
            <a:endParaRPr lang="en-US" alt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Diet and lifestyles of women of child-bearing age – also partners!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Awareness of </a:t>
            </a:r>
            <a:r>
              <a:rPr lang="en-GB" dirty="0" err="1" smtClean="0"/>
              <a:t>lifecourse</a:t>
            </a:r>
            <a:r>
              <a:rPr lang="en-GB" dirty="0" smtClean="0"/>
              <a:t> – experiences which shape lifeworld and expectations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Not just about providing people with information/education and expecting them to make better choices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Need to consider practice-based responses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Moving away from blaming women</a:t>
            </a:r>
          </a:p>
          <a:p>
            <a:endParaRPr lang="en-GB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6014593" y="4101995"/>
            <a:ext cx="3117807" cy="1477926"/>
            <a:chOff x="165895" y="4343166"/>
            <a:chExt cx="4873359" cy="1609109"/>
          </a:xfrm>
        </p:grpSpPr>
        <p:sp>
          <p:nvSpPr>
            <p:cNvPr id="7" name="Rounded Rectangle 6"/>
            <p:cNvSpPr/>
            <p:nvPr/>
          </p:nvSpPr>
          <p:spPr>
            <a:xfrm>
              <a:off x="1589396" y="4343166"/>
              <a:ext cx="2026355" cy="56186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/>
                <a:t>Cultural expectations and meanings</a:t>
              </a:r>
              <a:endParaRPr lang="en-GB" sz="1200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012899" y="5390415"/>
              <a:ext cx="2026355" cy="56186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/>
                <a:t>Materials and resources</a:t>
              </a:r>
              <a:endParaRPr lang="en-GB" sz="1200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65895" y="5390415"/>
              <a:ext cx="2026355" cy="56186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/>
                <a:t>Requisite knowledge</a:t>
              </a:r>
              <a:endParaRPr lang="en-GB" sz="1200" dirty="0"/>
            </a:p>
          </p:txBody>
        </p:sp>
        <p:cxnSp>
          <p:nvCxnSpPr>
            <p:cNvPr id="10" name="Straight Connector 9"/>
            <p:cNvCxnSpPr>
              <a:stCxn id="7" idx="3"/>
              <a:endCxn id="8" idx="0"/>
            </p:cNvCxnSpPr>
            <p:nvPr/>
          </p:nvCxnSpPr>
          <p:spPr>
            <a:xfrm>
              <a:off x="3615751" y="4624093"/>
              <a:ext cx="410326" cy="76632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8" idx="1"/>
              <a:endCxn id="9" idx="3"/>
            </p:cNvCxnSpPr>
            <p:nvPr/>
          </p:nvCxnSpPr>
          <p:spPr>
            <a:xfrm flipH="1">
              <a:off x="2192250" y="5671345"/>
              <a:ext cx="82064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9" idx="0"/>
              <a:endCxn id="7" idx="1"/>
            </p:cNvCxnSpPr>
            <p:nvPr/>
          </p:nvCxnSpPr>
          <p:spPr>
            <a:xfrm flipV="1">
              <a:off x="1179073" y="4624093"/>
              <a:ext cx="410323" cy="76632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457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800" dirty="0"/>
              <a:t>The sociological contribution: social practices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/>
              <a:t>How people view the world, interact with it, the practices they undertake: these are recursive and become routine, habitual – </a:t>
            </a:r>
            <a:r>
              <a:rPr lang="en-GB" sz="1800" dirty="0" smtClean="0"/>
              <a:t>and </a:t>
            </a:r>
            <a:r>
              <a:rPr lang="en-GB" sz="1800" dirty="0"/>
              <a:t>clearly have a biological impact</a:t>
            </a:r>
          </a:p>
          <a:p>
            <a:r>
              <a:rPr lang="en-GB" sz="1800" dirty="0"/>
              <a:t>All social practices affect health in some way, either positively or negatively</a:t>
            </a:r>
          </a:p>
          <a:p>
            <a:pPr marL="269875" lvl="1" indent="-269875"/>
            <a:r>
              <a:rPr lang="en-GB" sz="1800" dirty="0" smtClean="0"/>
              <a:t>Not just about </a:t>
            </a:r>
            <a:r>
              <a:rPr lang="en-GB" sz="1800" dirty="0"/>
              <a:t>individual behaviour or choices – how actions (e.g. healthy </a:t>
            </a:r>
            <a:r>
              <a:rPr lang="en-GB" sz="1800" dirty="0" smtClean="0"/>
              <a:t>breakfast) are influenced by</a:t>
            </a:r>
          </a:p>
          <a:p>
            <a:pPr lvl="1"/>
            <a:r>
              <a:rPr lang="en-GB" sz="1800" dirty="0"/>
              <a:t>wider cultural expectations and meanings,</a:t>
            </a:r>
          </a:p>
          <a:p>
            <a:pPr lvl="1"/>
            <a:r>
              <a:rPr lang="en-GB" sz="1800" dirty="0"/>
              <a:t>b</a:t>
            </a:r>
            <a:r>
              <a:rPr lang="en-GB" sz="1800" dirty="0" smtClean="0"/>
              <a:t>eing able to obtain </a:t>
            </a:r>
            <a:r>
              <a:rPr lang="en-GB" sz="1800" dirty="0"/>
              <a:t>the resources to undertake certain actions, </a:t>
            </a:r>
          </a:p>
          <a:p>
            <a:pPr lvl="1"/>
            <a:r>
              <a:rPr lang="en-GB" sz="1800" dirty="0"/>
              <a:t>having the knowledge to participate in practices </a:t>
            </a:r>
          </a:p>
          <a:p>
            <a:pPr marL="269875" lvl="1" indent="-269875"/>
            <a:r>
              <a:rPr lang="en-GB" sz="1800" dirty="0" smtClean="0"/>
              <a:t>Promoting integrated </a:t>
            </a:r>
            <a:r>
              <a:rPr lang="en-GB" sz="1800" dirty="0"/>
              <a:t>thinking – practices as a way for social theory to engage more directly with biological processes</a:t>
            </a:r>
          </a:p>
          <a:p>
            <a:pPr marL="269875" lvl="1" indent="-269875"/>
            <a:endParaRPr lang="en-GB" sz="1800" dirty="0" smtClean="0"/>
          </a:p>
        </p:txBody>
      </p:sp>
    </p:spTree>
    <p:extLst>
      <p:ext uri="{BB962C8B-B14F-4D97-AF65-F5344CB8AC3E}">
        <p14:creationId xmlns:p14="http://schemas.microsoft.com/office/powerpoint/2010/main" val="225798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Cockerham</a:t>
            </a:r>
            <a:r>
              <a:rPr lang="en-GB" dirty="0"/>
              <a:t> W C (2005) Health Lifestyle Theory and the Convergence of Agency and </a:t>
            </a:r>
            <a:r>
              <a:rPr lang="en-GB" dirty="0" smtClean="0"/>
              <a:t>Structure. </a:t>
            </a:r>
            <a:r>
              <a:rPr lang="en-GB" i="1" dirty="0" smtClean="0"/>
              <a:t>Journal of Health and Social Behaviour</a:t>
            </a:r>
            <a:r>
              <a:rPr lang="en-GB" dirty="0"/>
              <a:t> </a:t>
            </a:r>
            <a:r>
              <a:rPr lang="en-GB" dirty="0" smtClean="0"/>
              <a:t>46(1): 51-67.</a:t>
            </a:r>
          </a:p>
          <a:p>
            <a:pPr marL="0" indent="0">
              <a:buNone/>
            </a:pPr>
            <a:r>
              <a:rPr lang="en-GB" dirty="0" smtClean="0"/>
              <a:t>Kelly </a:t>
            </a:r>
            <a:r>
              <a:rPr lang="en-GB" dirty="0"/>
              <a:t>M P, Kelly R S and Russo F (2014) The Integration of Social, </a:t>
            </a:r>
            <a:r>
              <a:rPr lang="en-GB" dirty="0" err="1"/>
              <a:t>Behavioral</a:t>
            </a:r>
            <a:r>
              <a:rPr lang="en-GB" dirty="0"/>
              <a:t>, and Biological Mechanisms in Models of Pathogenesis. </a:t>
            </a:r>
            <a:r>
              <a:rPr lang="en-GB" i="1" dirty="0"/>
              <a:t>Perspectives in Biology and Medicine</a:t>
            </a:r>
            <a:r>
              <a:rPr lang="en-GB" dirty="0"/>
              <a:t> 57(3): 308-328. 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Shove E, </a:t>
            </a:r>
            <a:r>
              <a:rPr lang="en-GB" dirty="0" err="1" smtClean="0"/>
              <a:t>Pantzar</a:t>
            </a:r>
            <a:r>
              <a:rPr lang="en-GB" dirty="0"/>
              <a:t> </a:t>
            </a:r>
            <a:r>
              <a:rPr lang="en-GB" dirty="0" smtClean="0"/>
              <a:t>M and Watson M (2012) </a:t>
            </a:r>
            <a:r>
              <a:rPr lang="en-GB" dirty="0"/>
              <a:t>The dynamics of social practice: everyday life and how it changes. Sage Publications</a:t>
            </a:r>
            <a:r>
              <a:rPr lang="en-GB" dirty="0" smtClean="0"/>
              <a:t>;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377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for listening!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 smtClean="0"/>
              <a:t>Acknowledgements: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St John’s College Annual Fund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 smtClean="0"/>
              <a:t>Prof.</a:t>
            </a:r>
            <a:r>
              <a:rPr lang="en-GB" dirty="0" smtClean="0"/>
              <a:t> Ann Louise Kinmonth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 smtClean="0"/>
              <a:t>Prof.</a:t>
            </a:r>
            <a:r>
              <a:rPr lang="en-GB" dirty="0" smtClean="0"/>
              <a:t> Mike Kelly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b="1" dirty="0" smtClean="0"/>
              <a:t>Contact: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Email: </a:t>
            </a:r>
            <a:r>
              <a:rPr lang="en-GB" dirty="0" smtClean="0">
                <a:hlinkClick r:id="rId3"/>
              </a:rPr>
              <a:t>nmk33@cam.ac.uk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Twitter: @</a:t>
            </a:r>
            <a:r>
              <a:rPr lang="en-GB" dirty="0" err="1" smtClean="0"/>
              <a:t>NMKriznik</a:t>
            </a:r>
            <a:endParaRPr lang="en-GB" dirty="0" smtClean="0"/>
          </a:p>
        </p:txBody>
      </p:sp>
      <p:pic>
        <p:nvPicPr>
          <p:cNvPr id="1026" name="Picture 2" descr="http://www.cambridgesustainablefood.org/wp-content/uploads/2014/09/SJC-logo-colour-landscape-1-1024x2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274" y="4725144"/>
            <a:ext cx="5933054" cy="137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21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3E72"/>
      </a:dk1>
      <a:lt1>
        <a:srgbClr val="FFFFFF"/>
      </a:lt1>
      <a:dk2>
        <a:srgbClr val="FFFFFF"/>
      </a:dk2>
      <a:lt2>
        <a:srgbClr val="00B3BE"/>
      </a:lt2>
      <a:accent1>
        <a:srgbClr val="0073CF"/>
      </a:accent1>
      <a:accent2>
        <a:srgbClr val="E37222"/>
      </a:accent2>
      <a:accent3>
        <a:srgbClr val="FFFFFF"/>
      </a:accent3>
      <a:accent4>
        <a:srgbClr val="003460"/>
      </a:accent4>
      <a:accent5>
        <a:srgbClr val="AABCE4"/>
      </a:accent5>
      <a:accent6>
        <a:srgbClr val="CE671E"/>
      </a:accent6>
      <a:hlink>
        <a:srgbClr val="58A618"/>
      </a:hlink>
      <a:folHlink>
        <a:srgbClr val="8E258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3E72"/>
        </a:dk1>
        <a:lt1>
          <a:srgbClr val="FFFFFF"/>
        </a:lt1>
        <a:dk2>
          <a:srgbClr val="FFFFFF"/>
        </a:dk2>
        <a:lt2>
          <a:srgbClr val="00B3BE"/>
        </a:lt2>
        <a:accent1>
          <a:srgbClr val="0073CF"/>
        </a:accent1>
        <a:accent2>
          <a:srgbClr val="E37222"/>
        </a:accent2>
        <a:accent3>
          <a:srgbClr val="FFFFFF"/>
        </a:accent3>
        <a:accent4>
          <a:srgbClr val="003460"/>
        </a:accent4>
        <a:accent5>
          <a:srgbClr val="AABCE4"/>
        </a:accent5>
        <a:accent6>
          <a:srgbClr val="CE671E"/>
        </a:accent6>
        <a:hlink>
          <a:srgbClr val="58A618"/>
        </a:hlink>
        <a:folHlink>
          <a:srgbClr val="8E25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E72"/>
        </a:dk1>
        <a:lt1>
          <a:srgbClr val="FFFFFF"/>
        </a:lt1>
        <a:dk2>
          <a:srgbClr val="FFFFFF"/>
        </a:dk2>
        <a:lt2>
          <a:srgbClr val="83AFB4"/>
        </a:lt2>
        <a:accent1>
          <a:srgbClr val="6AADE4"/>
        </a:accent1>
        <a:accent2>
          <a:srgbClr val="EFBD47"/>
        </a:accent2>
        <a:accent3>
          <a:srgbClr val="FFFFFF"/>
        </a:accent3>
        <a:accent4>
          <a:srgbClr val="003460"/>
        </a:accent4>
        <a:accent5>
          <a:srgbClr val="B9D3EF"/>
        </a:accent5>
        <a:accent6>
          <a:srgbClr val="D9AB3F"/>
        </a:accent6>
        <a:hlink>
          <a:srgbClr val="A8B400"/>
        </a:hlink>
        <a:folHlink>
          <a:srgbClr val="6A40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E72"/>
        </a:dk1>
        <a:lt1>
          <a:srgbClr val="FFFFFF"/>
        </a:lt1>
        <a:dk2>
          <a:srgbClr val="FFFFFF"/>
        </a:dk2>
        <a:lt2>
          <a:srgbClr val="156570"/>
        </a:lt2>
        <a:accent1>
          <a:srgbClr val="003E72"/>
        </a:accent1>
        <a:accent2>
          <a:srgbClr val="C84E00"/>
        </a:accent2>
        <a:accent3>
          <a:srgbClr val="FFFFFF"/>
        </a:accent3>
        <a:accent4>
          <a:srgbClr val="003460"/>
        </a:accent4>
        <a:accent5>
          <a:srgbClr val="AAAFBC"/>
        </a:accent5>
        <a:accent6>
          <a:srgbClr val="B54600"/>
        </a:accent6>
        <a:hlink>
          <a:srgbClr val="435125"/>
        </a:hlink>
        <a:folHlink>
          <a:srgbClr val="412D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843</Words>
  <Application>Microsoft Office PowerPoint</Application>
  <PresentationFormat>On-screen Show (4:3)</PresentationFormat>
  <Paragraphs>183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blank</vt:lpstr>
      <vt:lpstr>Integrated mechanisms describing the relationship between the social and the biological</vt:lpstr>
      <vt:lpstr>Outline</vt:lpstr>
      <vt:lpstr>Developmental programming</vt:lpstr>
      <vt:lpstr>Where’s the sociological contribution?</vt:lpstr>
      <vt:lpstr>Where’s the sociological contribution?</vt:lpstr>
      <vt:lpstr>Existing literature on social causes of disease</vt:lpstr>
      <vt:lpstr>Existing literature on social causes of disease</vt:lpstr>
      <vt:lpstr>Research project</vt:lpstr>
      <vt:lpstr>Key sociological concepts</vt:lpstr>
      <vt:lpstr>The lifeworld</vt:lpstr>
      <vt:lpstr>Structuration theory</vt:lpstr>
      <vt:lpstr>Social practice theory</vt:lpstr>
      <vt:lpstr>PowerPoint Presentation</vt:lpstr>
      <vt:lpstr>Thinking about periconceptional diets (and health) using social practice theory</vt:lpstr>
      <vt:lpstr>The sociological contribution: social practices</vt:lpstr>
      <vt:lpstr>References</vt:lpstr>
      <vt:lpstr>Thank you for listening!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Natasha Marie Kriznik</dc:creator>
  <cp:lastModifiedBy>Hanzlik L.</cp:lastModifiedBy>
  <cp:revision>45</cp:revision>
  <cp:lastPrinted>2016-06-09T18:56:28Z</cp:lastPrinted>
  <dcterms:created xsi:type="dcterms:W3CDTF">2016-05-09T09:49:51Z</dcterms:created>
  <dcterms:modified xsi:type="dcterms:W3CDTF">2016-07-15T13:42:50Z</dcterms:modified>
</cp:coreProperties>
</file>