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58" r:id="rId3"/>
    <p:sldId id="274" r:id="rId4"/>
    <p:sldId id="261" r:id="rId5"/>
    <p:sldId id="262" r:id="rId6"/>
    <p:sldId id="259" r:id="rId7"/>
    <p:sldId id="263" r:id="rId8"/>
    <p:sldId id="265" r:id="rId9"/>
    <p:sldId id="276" r:id="rId10"/>
    <p:sldId id="272" r:id="rId11"/>
    <p:sldId id="275" r:id="rId12"/>
    <p:sldId id="270" r:id="rId13"/>
    <p:sldId id="273" r:id="rId14"/>
    <p:sldId id="267" r:id="rId15"/>
    <p:sldId id="268" r:id="rId16"/>
    <p:sldId id="260" r:id="rId17"/>
    <p:sldId id="27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86901" autoAdjust="0"/>
  </p:normalViewPr>
  <p:slideViewPr>
    <p:cSldViewPr>
      <p:cViewPr>
        <p:scale>
          <a:sx n="112" d="100"/>
          <a:sy n="112" d="100"/>
        </p:scale>
        <p:origin x="-158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AD2261-184C-43EB-AB6F-9ECF23089ACB}" type="doc">
      <dgm:prSet loTypeId="urn:microsoft.com/office/officeart/2005/8/layout/rings+Icon" loCatId="officeonline" qsTypeId="urn:microsoft.com/office/officeart/2005/8/quickstyle/simple1" qsCatId="simple" csTypeId="urn:microsoft.com/office/officeart/2005/8/colors/colorful5" csCatId="colorful" phldr="1"/>
      <dgm:spPr/>
    </dgm:pt>
    <dgm:pt modelId="{46D69901-E64D-414B-A559-8D6EB59342D4}">
      <dgm:prSet phldrT="[Text]" custT="1"/>
      <dgm:spPr/>
      <dgm:t>
        <a:bodyPr/>
        <a:lstStyle/>
        <a:p>
          <a:pPr algn="ctr"/>
          <a:r>
            <a:rPr lang="en-GB" sz="1800" b="1" dirty="0" smtClean="0"/>
            <a:t>Social</a:t>
          </a:r>
          <a:endParaRPr lang="en-GB" sz="2000" b="1" dirty="0"/>
        </a:p>
      </dgm:t>
    </dgm:pt>
    <dgm:pt modelId="{8930AFDF-F142-4A2B-9135-F0DA6BA03366}" type="parTrans" cxnId="{3A454231-7CD5-4F53-950A-FC4AFFD4DF9B}">
      <dgm:prSet/>
      <dgm:spPr/>
      <dgm:t>
        <a:bodyPr/>
        <a:lstStyle/>
        <a:p>
          <a:pPr algn="ctr"/>
          <a:endParaRPr lang="en-GB" sz="1400"/>
        </a:p>
      </dgm:t>
    </dgm:pt>
    <dgm:pt modelId="{C558A9D8-E0E5-4A20-9EBE-2A8C8F1094E2}" type="sibTrans" cxnId="{3A454231-7CD5-4F53-950A-FC4AFFD4DF9B}">
      <dgm:prSet/>
      <dgm:spPr/>
      <dgm:t>
        <a:bodyPr/>
        <a:lstStyle/>
        <a:p>
          <a:pPr algn="ctr"/>
          <a:endParaRPr lang="en-GB" sz="1400"/>
        </a:p>
      </dgm:t>
    </dgm:pt>
    <dgm:pt modelId="{CCFCEE2F-6386-4055-849B-0F50B0B35536}">
      <dgm:prSet phldrT="[Text]" custT="1"/>
      <dgm:spPr/>
      <dgm:t>
        <a:bodyPr/>
        <a:lstStyle/>
        <a:p>
          <a:pPr algn="ctr"/>
          <a:r>
            <a:rPr lang="en-GB" sz="1800" b="1" dirty="0" smtClean="0"/>
            <a:t>Biological</a:t>
          </a:r>
          <a:endParaRPr lang="en-GB" sz="2000" b="1" dirty="0"/>
        </a:p>
      </dgm:t>
    </dgm:pt>
    <dgm:pt modelId="{0CB69FD4-7CFC-4FE6-8005-E6426CB262F2}" type="sibTrans" cxnId="{5CCBCDFF-9478-45A9-92CB-CEA4AFF9D4C8}">
      <dgm:prSet/>
      <dgm:spPr/>
      <dgm:t>
        <a:bodyPr/>
        <a:lstStyle/>
        <a:p>
          <a:pPr algn="ctr"/>
          <a:endParaRPr lang="en-GB" sz="1400"/>
        </a:p>
      </dgm:t>
    </dgm:pt>
    <dgm:pt modelId="{CE5E95F7-70A2-4E6D-869B-163AE0B3D631}" type="parTrans" cxnId="{5CCBCDFF-9478-45A9-92CB-CEA4AFF9D4C8}">
      <dgm:prSet/>
      <dgm:spPr/>
      <dgm:t>
        <a:bodyPr/>
        <a:lstStyle/>
        <a:p>
          <a:pPr algn="ctr"/>
          <a:endParaRPr lang="en-GB" sz="1400"/>
        </a:p>
      </dgm:t>
    </dgm:pt>
    <dgm:pt modelId="{A1442F12-5499-4166-85AB-FD859311F8E4}" type="pres">
      <dgm:prSet presAssocID="{57AD2261-184C-43EB-AB6F-9ECF23089ACB}" presName="Name0" presStyleCnt="0">
        <dgm:presLayoutVars>
          <dgm:chMax val="7"/>
          <dgm:dir/>
          <dgm:resizeHandles val="exact"/>
        </dgm:presLayoutVars>
      </dgm:prSet>
      <dgm:spPr/>
    </dgm:pt>
    <dgm:pt modelId="{E009E54F-497D-46C7-84E7-51A0788C8CA1}" type="pres">
      <dgm:prSet presAssocID="{57AD2261-184C-43EB-AB6F-9ECF23089ACB}" presName="ellipse1" presStyleLbl="vennNode1" presStyleIdx="0" presStyleCnt="2" custScaleX="160940" custScaleY="152294" custLinFactNeighborX="-45056" custLinFactNeighborY="30652">
        <dgm:presLayoutVars>
          <dgm:bulletEnabled val="1"/>
        </dgm:presLayoutVars>
      </dgm:prSet>
      <dgm:spPr/>
      <dgm:t>
        <a:bodyPr/>
        <a:lstStyle/>
        <a:p>
          <a:endParaRPr lang="en-GB"/>
        </a:p>
      </dgm:t>
    </dgm:pt>
    <dgm:pt modelId="{B8740BAA-6996-420E-994B-AC28068FA34E}" type="pres">
      <dgm:prSet presAssocID="{57AD2261-184C-43EB-AB6F-9ECF23089ACB}" presName="ellipse2" presStyleLbl="vennNode1" presStyleIdx="1" presStyleCnt="2" custScaleX="160940" custScaleY="152294" custLinFactNeighborX="34137" custLinFactNeighborY="-36042">
        <dgm:presLayoutVars>
          <dgm:bulletEnabled val="1"/>
        </dgm:presLayoutVars>
      </dgm:prSet>
      <dgm:spPr/>
      <dgm:t>
        <a:bodyPr/>
        <a:lstStyle/>
        <a:p>
          <a:endParaRPr lang="en-GB"/>
        </a:p>
      </dgm:t>
    </dgm:pt>
  </dgm:ptLst>
  <dgm:cxnLst>
    <dgm:cxn modelId="{9361AA40-BCC2-4786-95BE-69AE2A74F5AC}" type="presOf" srcId="{CCFCEE2F-6386-4055-849B-0F50B0B35536}" destId="{B8740BAA-6996-420E-994B-AC28068FA34E}" srcOrd="0" destOrd="0" presId="urn:microsoft.com/office/officeart/2005/8/layout/rings+Icon"/>
    <dgm:cxn modelId="{07FDF9C7-961B-4444-830A-3F56D0BA79D1}" type="presOf" srcId="{46D69901-E64D-414B-A559-8D6EB59342D4}" destId="{E009E54F-497D-46C7-84E7-51A0788C8CA1}" srcOrd="0" destOrd="0" presId="urn:microsoft.com/office/officeart/2005/8/layout/rings+Icon"/>
    <dgm:cxn modelId="{6F83FC30-AACF-4885-977B-845363D36ED6}" type="presOf" srcId="{57AD2261-184C-43EB-AB6F-9ECF23089ACB}" destId="{A1442F12-5499-4166-85AB-FD859311F8E4}" srcOrd="0" destOrd="0" presId="urn:microsoft.com/office/officeart/2005/8/layout/rings+Icon"/>
    <dgm:cxn modelId="{3A454231-7CD5-4F53-950A-FC4AFFD4DF9B}" srcId="{57AD2261-184C-43EB-AB6F-9ECF23089ACB}" destId="{46D69901-E64D-414B-A559-8D6EB59342D4}" srcOrd="0" destOrd="0" parTransId="{8930AFDF-F142-4A2B-9135-F0DA6BA03366}" sibTransId="{C558A9D8-E0E5-4A20-9EBE-2A8C8F1094E2}"/>
    <dgm:cxn modelId="{5CCBCDFF-9478-45A9-92CB-CEA4AFF9D4C8}" srcId="{57AD2261-184C-43EB-AB6F-9ECF23089ACB}" destId="{CCFCEE2F-6386-4055-849B-0F50B0B35536}" srcOrd="1" destOrd="0" parTransId="{CE5E95F7-70A2-4E6D-869B-163AE0B3D631}" sibTransId="{0CB69FD4-7CFC-4FE6-8005-E6426CB262F2}"/>
    <dgm:cxn modelId="{45FFD72D-1B4E-4C04-80AF-1638EFA94815}" type="presParOf" srcId="{A1442F12-5499-4166-85AB-FD859311F8E4}" destId="{E009E54F-497D-46C7-84E7-51A0788C8CA1}" srcOrd="0" destOrd="0" presId="urn:microsoft.com/office/officeart/2005/8/layout/rings+Icon"/>
    <dgm:cxn modelId="{633835FA-6203-4040-A8C9-A061BD8A054B}" type="presParOf" srcId="{A1442F12-5499-4166-85AB-FD859311F8E4}" destId="{B8740BAA-6996-420E-994B-AC28068FA34E}" srcOrd="1"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09E54F-497D-46C7-84E7-51A0788C8CA1}">
      <dsp:nvSpPr>
        <dsp:cNvPr id="0" name=""/>
        <dsp:cNvSpPr/>
      </dsp:nvSpPr>
      <dsp:spPr>
        <a:xfrm>
          <a:off x="186806" y="54489"/>
          <a:ext cx="1946484" cy="1842045"/>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smtClean="0"/>
            <a:t>Social</a:t>
          </a:r>
          <a:endParaRPr lang="en-GB" sz="2000" b="1" kern="1200" dirty="0"/>
        </a:p>
      </dsp:txBody>
      <dsp:txXfrm>
        <a:off x="471862" y="324250"/>
        <a:ext cx="1376372" cy="1302523"/>
      </dsp:txXfrm>
    </dsp:sp>
    <dsp:sp modelId="{B8740BAA-6996-420E-994B-AC28068FA34E}">
      <dsp:nvSpPr>
        <dsp:cNvPr id="0" name=""/>
        <dsp:cNvSpPr/>
      </dsp:nvSpPr>
      <dsp:spPr>
        <a:xfrm>
          <a:off x="1767097" y="54494"/>
          <a:ext cx="1946484" cy="1842045"/>
        </a:xfrm>
        <a:prstGeom prst="ellipse">
          <a:avLst/>
        </a:prstGeom>
        <a:solidFill>
          <a:schemeClr val="accent5">
            <a:alpha val="50000"/>
            <a:hueOff val="-11789532"/>
            <a:satOff val="22794"/>
            <a:lumOff val="-3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smtClean="0"/>
            <a:t>Biological</a:t>
          </a:r>
          <a:endParaRPr lang="en-GB" sz="2000" b="1" kern="1200" dirty="0"/>
        </a:p>
      </dsp:txBody>
      <dsp:txXfrm>
        <a:off x="2052153" y="324255"/>
        <a:ext cx="1376372" cy="1302523"/>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F22725-76A9-44F3-9060-8B6A2FC0E0B3}" type="datetimeFigureOut">
              <a:rPr lang="en-GB" smtClean="0"/>
              <a:t>15/07/2016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8F7939-E9CB-409C-94FD-BFD42361FD88}" type="slidenum">
              <a:rPr lang="en-GB" smtClean="0"/>
              <a:t>‹#›</a:t>
            </a:fld>
            <a:endParaRPr lang="en-GB"/>
          </a:p>
        </p:txBody>
      </p:sp>
    </p:spTree>
    <p:extLst>
      <p:ext uri="{BB962C8B-B14F-4D97-AF65-F5344CB8AC3E}">
        <p14:creationId xmlns:p14="http://schemas.microsoft.com/office/powerpoint/2010/main" val="2492830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B3B330-C136-4FCA-AFC1-B2592A5BAD02}" type="slidenum">
              <a:rPr lang="en-GB" altLang="en-US">
                <a:solidFill>
                  <a:prstClr val="black"/>
                </a:solidFill>
              </a:rPr>
              <a:pPr eaLnBrk="1" hangingPunct="1"/>
              <a:t>1</a:t>
            </a:fld>
            <a:endParaRPr lang="en-GB" altLang="en-US">
              <a:solidFill>
                <a:prstClr val="black"/>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1035816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B822DD-6004-41D8-99BB-A7C26796D281}"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2278462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B822DD-6004-41D8-99BB-A7C26796D281}"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380623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B822DD-6004-41D8-99BB-A7C26796D281}"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982871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7AB822DD-6004-41D8-99BB-A7C26796D281}"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2278462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B822DD-6004-41D8-99BB-A7C26796D281}"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3198432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t>8</a:t>
            </a:fld>
            <a:endParaRPr lang="en-GB"/>
          </a:p>
        </p:txBody>
      </p:sp>
    </p:spTree>
    <p:extLst>
      <p:ext uri="{BB962C8B-B14F-4D97-AF65-F5344CB8AC3E}">
        <p14:creationId xmlns:p14="http://schemas.microsoft.com/office/powerpoint/2010/main" val="5310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t>9</a:t>
            </a:fld>
            <a:endParaRPr lang="en-GB"/>
          </a:p>
        </p:txBody>
      </p:sp>
    </p:spTree>
    <p:extLst>
      <p:ext uri="{BB962C8B-B14F-4D97-AF65-F5344CB8AC3E}">
        <p14:creationId xmlns:p14="http://schemas.microsoft.com/office/powerpoint/2010/main" val="53108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t>10</a:t>
            </a:fld>
            <a:endParaRPr lang="en-GB"/>
          </a:p>
        </p:txBody>
      </p:sp>
    </p:spTree>
    <p:extLst>
      <p:ext uri="{BB962C8B-B14F-4D97-AF65-F5344CB8AC3E}">
        <p14:creationId xmlns:p14="http://schemas.microsoft.com/office/powerpoint/2010/main" val="3794577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t>11</a:t>
            </a:fld>
            <a:endParaRPr lang="en-GB"/>
          </a:p>
        </p:txBody>
      </p:sp>
    </p:spTree>
    <p:extLst>
      <p:ext uri="{BB962C8B-B14F-4D97-AF65-F5344CB8AC3E}">
        <p14:creationId xmlns:p14="http://schemas.microsoft.com/office/powerpoint/2010/main" val="2727897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t>12</a:t>
            </a:fld>
            <a:endParaRPr lang="en-GB"/>
          </a:p>
        </p:txBody>
      </p:sp>
    </p:spTree>
    <p:extLst>
      <p:ext uri="{BB962C8B-B14F-4D97-AF65-F5344CB8AC3E}">
        <p14:creationId xmlns:p14="http://schemas.microsoft.com/office/powerpoint/2010/main" val="368234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t>13</a:t>
            </a:fld>
            <a:endParaRPr lang="en-GB"/>
          </a:p>
        </p:txBody>
      </p:sp>
    </p:spTree>
    <p:extLst>
      <p:ext uri="{BB962C8B-B14F-4D97-AF65-F5344CB8AC3E}">
        <p14:creationId xmlns:p14="http://schemas.microsoft.com/office/powerpoint/2010/main" val="104085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t>14</a:t>
            </a:fld>
            <a:endParaRPr lang="en-GB"/>
          </a:p>
        </p:txBody>
      </p:sp>
    </p:spTree>
    <p:extLst>
      <p:ext uri="{BB962C8B-B14F-4D97-AF65-F5344CB8AC3E}">
        <p14:creationId xmlns:p14="http://schemas.microsoft.com/office/powerpoint/2010/main" val="3185295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98F7939-E9CB-409C-94FD-BFD42361FD88}" type="slidenum">
              <a:rPr lang="en-GB" smtClean="0"/>
              <a:t>15</a:t>
            </a:fld>
            <a:endParaRPr lang="en-GB"/>
          </a:p>
        </p:txBody>
      </p:sp>
    </p:spTree>
    <p:extLst>
      <p:ext uri="{BB962C8B-B14F-4D97-AF65-F5344CB8AC3E}">
        <p14:creationId xmlns:p14="http://schemas.microsoft.com/office/powerpoint/2010/main" val="24712659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13"/>
          <p:cNvSpPr>
            <a:spLocks noChangeArrowheads="1"/>
          </p:cNvSpPr>
          <p:nvPr/>
        </p:nvSpPr>
        <p:spPr bwMode="auto">
          <a:xfrm>
            <a:off x="0" y="5365750"/>
            <a:ext cx="9140825" cy="665163"/>
          </a:xfrm>
          <a:prstGeom prst="rect">
            <a:avLst/>
          </a:prstGeom>
          <a:solidFill>
            <a:srgbClr val="003E72"/>
          </a:solidFill>
          <a:ln>
            <a:noFill/>
          </a:ln>
          <a:effectLst/>
          <a:extLst>
            <a:ext uri="{91240B29-F687-4F45-9708-019B960494DF}">
              <a14:hiddenLine xmlns:a14="http://schemas.microsoft.com/office/drawing/2010/main" w="127">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smtClean="0">
              <a:solidFill>
                <a:srgbClr val="003E72"/>
              </a:solidFill>
            </a:endParaRPr>
          </a:p>
        </p:txBody>
      </p:sp>
      <p:sp>
        <p:nvSpPr>
          <p:cNvPr id="5" name="Rectangle 14"/>
          <p:cNvSpPr>
            <a:spLocks noChangeArrowheads="1"/>
          </p:cNvSpPr>
          <p:nvPr/>
        </p:nvSpPr>
        <p:spPr bwMode="auto">
          <a:xfrm>
            <a:off x="0" y="6030913"/>
            <a:ext cx="9140825" cy="173037"/>
          </a:xfrm>
          <a:prstGeom prst="rect">
            <a:avLst/>
          </a:prstGeom>
          <a:solidFill>
            <a:srgbClr val="6AADE4"/>
          </a:solidFill>
          <a:ln>
            <a:noFill/>
          </a:ln>
          <a:effectLst/>
          <a:extLst>
            <a:ext uri="{91240B29-F687-4F45-9708-019B960494DF}">
              <a14:hiddenLine xmlns:a14="http://schemas.microsoft.com/office/drawing/2010/main" w="127">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smtClean="0">
              <a:solidFill>
                <a:srgbClr val="003E72"/>
              </a:solidFill>
            </a:endParaRPr>
          </a:p>
        </p:txBody>
      </p:sp>
      <p:sp>
        <p:nvSpPr>
          <p:cNvPr id="5122" name="Rectangle 2"/>
          <p:cNvSpPr>
            <a:spLocks noGrp="1" noChangeArrowheads="1"/>
          </p:cNvSpPr>
          <p:nvPr>
            <p:ph type="ctrTitle"/>
          </p:nvPr>
        </p:nvSpPr>
        <p:spPr>
          <a:xfrm>
            <a:off x="384175" y="2016125"/>
            <a:ext cx="8374063" cy="576263"/>
          </a:xfrm>
        </p:spPr>
        <p:txBody>
          <a:bodyPr/>
          <a:lstStyle>
            <a:lvl1pPr>
              <a:defRPr sz="3600"/>
            </a:lvl1pPr>
          </a:lstStyle>
          <a:p>
            <a:pPr lvl="0"/>
            <a:r>
              <a:rPr lang="en-GB" altLang="en-US" noProof="0" smtClean="0"/>
              <a:t>Click to edit Master title style</a:t>
            </a:r>
          </a:p>
        </p:txBody>
      </p:sp>
      <p:sp>
        <p:nvSpPr>
          <p:cNvPr id="5123" name="Rectangle 3"/>
          <p:cNvSpPr>
            <a:spLocks noGrp="1" noChangeArrowheads="1"/>
          </p:cNvSpPr>
          <p:nvPr>
            <p:ph type="subTitle" idx="1"/>
          </p:nvPr>
        </p:nvSpPr>
        <p:spPr>
          <a:xfrm>
            <a:off x="384175" y="2774950"/>
            <a:ext cx="8374063" cy="539750"/>
          </a:xfrm>
        </p:spPr>
        <p:txBody>
          <a:bodyPr/>
          <a:lstStyle>
            <a:lvl1pPr marL="0" indent="0">
              <a:buFontTx/>
              <a:buNone/>
              <a:defRPr sz="1800" b="1">
                <a:solidFill>
                  <a:schemeClr val="tx2"/>
                </a:solidFill>
              </a:defRPr>
            </a:lvl1pPr>
          </a:lstStyle>
          <a:p>
            <a:pPr lvl="0"/>
            <a:r>
              <a:rPr lang="en-GB" altLang="en-US" noProof="0" smtClean="0"/>
              <a:t>Click to edit Master subtitle style</a:t>
            </a:r>
          </a:p>
        </p:txBody>
      </p:sp>
      <p:sp>
        <p:nvSpPr>
          <p:cNvPr id="6" name="Rectangle 10"/>
          <p:cNvSpPr>
            <a:spLocks noGrp="1" noChangeArrowheads="1"/>
          </p:cNvSpPr>
          <p:nvPr>
            <p:ph type="sldNum" sz="quarter" idx="10"/>
          </p:nvPr>
        </p:nvSpPr>
        <p:spPr>
          <a:xfrm>
            <a:off x="7862888" y="6448425"/>
            <a:ext cx="900112" cy="179388"/>
          </a:xfrm>
        </p:spPr>
        <p:txBody>
          <a:bodyPr/>
          <a:lstStyle>
            <a:lvl1pPr>
              <a:defRPr smtClean="0">
                <a:solidFill>
                  <a:schemeClr val="tx1"/>
                </a:solidFill>
              </a:defRPr>
            </a:lvl1pPr>
          </a:lstStyle>
          <a:p>
            <a:pPr>
              <a:defRPr/>
            </a:pPr>
            <a:fld id="{DE76E0BB-0112-4D7A-84CE-127736F2BC05}" type="slidenum">
              <a:rPr lang="en-GB" altLang="en-US">
                <a:solidFill>
                  <a:srgbClr val="003E72"/>
                </a:solidFill>
              </a:rPr>
              <a:pPr>
                <a:defRPr/>
              </a:pPr>
              <a:t>‹#›</a:t>
            </a:fld>
            <a:endParaRPr lang="en-GB" altLang="en-US">
              <a:solidFill>
                <a:srgbClr val="003E72"/>
              </a:solidFill>
            </a:endParaRPr>
          </a:p>
        </p:txBody>
      </p:sp>
    </p:spTree>
    <p:extLst>
      <p:ext uri="{BB962C8B-B14F-4D97-AF65-F5344CB8AC3E}">
        <p14:creationId xmlns:p14="http://schemas.microsoft.com/office/powerpoint/2010/main" val="882514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E04EDE44-4771-400F-86CB-7133C5093561}"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2149768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CCF9C7A-9E43-4D50-9F5E-6C74D807E744}"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193011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84175" y="1708150"/>
            <a:ext cx="4110038" cy="4067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6613" y="1708150"/>
            <a:ext cx="4111625" cy="4067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05638EB7-69C6-460D-B461-7BF1FBEF6DA1}"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18019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6895C64A-3E10-422B-AC90-E28C87738369}"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1280281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pPr>
              <a:defRPr/>
            </a:pPr>
            <a:fld id="{4AC23EF9-F800-4E05-9009-974322E30597}"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971286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20EB8832-A78C-4D9F-822D-683E16D13ED7}"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1943149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24E187F2-A9C7-4986-B438-6FCB660A714F}"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356559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02F2E45-D487-4D9B-B701-3FDC44F3C4F2}"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750036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A084D4D3-1614-44FF-8ABF-F65365C839CE}"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1502228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5913" y="398463"/>
            <a:ext cx="2093912" cy="53768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84175" y="398463"/>
            <a:ext cx="6129338" cy="53768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B322F137-3005-447D-803E-7D2F9B48BB9A}" type="slidenum">
              <a:rPr lang="en-GB" altLang="en-US">
                <a:solidFill>
                  <a:srgbClr val="FFFFFF"/>
                </a:solidFill>
              </a:rPr>
              <a:pPr>
                <a:defRPr/>
              </a:pPr>
              <a:t>‹#›</a:t>
            </a:fld>
            <a:endParaRPr lang="en-GB" altLang="en-US">
              <a:solidFill>
                <a:srgbClr val="FFFFFF"/>
              </a:solidFill>
            </a:endParaRPr>
          </a:p>
        </p:txBody>
      </p:sp>
    </p:spTree>
    <p:extLst>
      <p:ext uri="{BB962C8B-B14F-4D97-AF65-F5344CB8AC3E}">
        <p14:creationId xmlns:p14="http://schemas.microsoft.com/office/powerpoint/2010/main" val="3955729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4175" y="398463"/>
            <a:ext cx="8375650" cy="4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384175" y="1708150"/>
            <a:ext cx="8374063"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30" name="Rectangle 6"/>
          <p:cNvSpPr>
            <a:spLocks noGrp="1" noChangeArrowheads="1"/>
          </p:cNvSpPr>
          <p:nvPr>
            <p:ph type="sldNum" sz="quarter" idx="4"/>
          </p:nvPr>
        </p:nvSpPr>
        <p:spPr bwMode="auto">
          <a:xfrm>
            <a:off x="7862888" y="6451600"/>
            <a:ext cx="900112" cy="17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000" smtClean="0">
                <a:solidFill>
                  <a:schemeClr val="tx2"/>
                </a:solidFill>
              </a:defRPr>
            </a:lvl1pPr>
          </a:lstStyle>
          <a:p>
            <a:pPr fontAlgn="base">
              <a:spcBef>
                <a:spcPct val="0"/>
              </a:spcBef>
              <a:spcAft>
                <a:spcPct val="0"/>
              </a:spcAft>
              <a:defRPr/>
            </a:pPr>
            <a:fld id="{EC38CEA8-C7F8-45BB-821A-B468810AF48C}" type="slidenum">
              <a:rPr lang="en-GB" altLang="en-US">
                <a:solidFill>
                  <a:srgbClr val="FFFFFF"/>
                </a:solidFill>
              </a:rPr>
              <a:pPr fontAlgn="base">
                <a:spcBef>
                  <a:spcPct val="0"/>
                </a:spcBef>
                <a:spcAft>
                  <a:spcPct val="0"/>
                </a:spcAft>
                <a:defRPr/>
              </a:pPr>
              <a:t>‹#›</a:t>
            </a:fld>
            <a:endParaRPr lang="en-GB" altLang="en-US">
              <a:solidFill>
                <a:srgbClr val="FFFFFF"/>
              </a:solidFill>
            </a:endParaRPr>
          </a:p>
        </p:txBody>
      </p:sp>
    </p:spTree>
    <p:extLst>
      <p:ext uri="{BB962C8B-B14F-4D97-AF65-F5344CB8AC3E}">
        <p14:creationId xmlns:p14="http://schemas.microsoft.com/office/powerpoint/2010/main" val="31179324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2600" b="1">
          <a:solidFill>
            <a:schemeClr val="tx2"/>
          </a:solidFill>
          <a:latin typeface="+mj-lt"/>
          <a:ea typeface="+mj-ea"/>
          <a:cs typeface="+mj-cs"/>
        </a:defRPr>
      </a:lvl1pPr>
      <a:lvl2pPr algn="l" rtl="0" eaLnBrk="0" fontAlgn="base" hangingPunct="0">
        <a:spcBef>
          <a:spcPct val="0"/>
        </a:spcBef>
        <a:spcAft>
          <a:spcPct val="0"/>
        </a:spcAft>
        <a:defRPr sz="2600" b="1">
          <a:solidFill>
            <a:schemeClr val="tx2"/>
          </a:solidFill>
          <a:latin typeface="Arial" charset="0"/>
        </a:defRPr>
      </a:lvl2pPr>
      <a:lvl3pPr algn="l" rtl="0" eaLnBrk="0" fontAlgn="base" hangingPunct="0">
        <a:spcBef>
          <a:spcPct val="0"/>
        </a:spcBef>
        <a:spcAft>
          <a:spcPct val="0"/>
        </a:spcAft>
        <a:defRPr sz="2600" b="1">
          <a:solidFill>
            <a:schemeClr val="tx2"/>
          </a:solidFill>
          <a:latin typeface="Arial" charset="0"/>
        </a:defRPr>
      </a:lvl3pPr>
      <a:lvl4pPr algn="l" rtl="0" eaLnBrk="0" fontAlgn="base" hangingPunct="0">
        <a:spcBef>
          <a:spcPct val="0"/>
        </a:spcBef>
        <a:spcAft>
          <a:spcPct val="0"/>
        </a:spcAft>
        <a:defRPr sz="2600" b="1">
          <a:solidFill>
            <a:schemeClr val="tx2"/>
          </a:solidFill>
          <a:latin typeface="Arial" charset="0"/>
        </a:defRPr>
      </a:lvl4pPr>
      <a:lvl5pPr algn="l" rtl="0" eaLnBrk="0" fontAlgn="base" hangingPunct="0">
        <a:spcBef>
          <a:spcPct val="0"/>
        </a:spcBef>
        <a:spcAft>
          <a:spcPct val="0"/>
        </a:spcAft>
        <a:defRPr sz="2600" b="1">
          <a:solidFill>
            <a:schemeClr val="tx2"/>
          </a:solidFill>
          <a:latin typeface="Arial" charset="0"/>
        </a:defRPr>
      </a:lvl5pPr>
      <a:lvl6pPr marL="457200" algn="l" rtl="0" fontAlgn="base">
        <a:spcBef>
          <a:spcPct val="0"/>
        </a:spcBef>
        <a:spcAft>
          <a:spcPct val="0"/>
        </a:spcAft>
        <a:defRPr sz="2600" b="1">
          <a:solidFill>
            <a:schemeClr val="tx2"/>
          </a:solidFill>
          <a:latin typeface="Arial" charset="0"/>
        </a:defRPr>
      </a:lvl6pPr>
      <a:lvl7pPr marL="914400" algn="l" rtl="0" fontAlgn="base">
        <a:spcBef>
          <a:spcPct val="0"/>
        </a:spcBef>
        <a:spcAft>
          <a:spcPct val="0"/>
        </a:spcAft>
        <a:defRPr sz="2600" b="1">
          <a:solidFill>
            <a:schemeClr val="tx2"/>
          </a:solidFill>
          <a:latin typeface="Arial" charset="0"/>
        </a:defRPr>
      </a:lvl7pPr>
      <a:lvl8pPr marL="1371600" algn="l" rtl="0" fontAlgn="base">
        <a:spcBef>
          <a:spcPct val="0"/>
        </a:spcBef>
        <a:spcAft>
          <a:spcPct val="0"/>
        </a:spcAft>
        <a:defRPr sz="2600" b="1">
          <a:solidFill>
            <a:schemeClr val="tx2"/>
          </a:solidFill>
          <a:latin typeface="Arial" charset="0"/>
        </a:defRPr>
      </a:lvl8pPr>
      <a:lvl9pPr marL="1828800" algn="l" rtl="0" fontAlgn="base">
        <a:spcBef>
          <a:spcPct val="0"/>
        </a:spcBef>
        <a:spcAft>
          <a:spcPct val="0"/>
        </a:spcAft>
        <a:defRPr sz="2600" b="1">
          <a:solidFill>
            <a:schemeClr val="tx2"/>
          </a:solidFill>
          <a:latin typeface="Arial" charset="0"/>
        </a:defRPr>
      </a:lvl9pPr>
    </p:titleStyle>
    <p:bodyStyle>
      <a:lvl1pPr marL="269875" indent="-269875" algn="l" rtl="0" eaLnBrk="0" fontAlgn="base" hangingPunct="0">
        <a:spcBef>
          <a:spcPct val="0"/>
        </a:spcBef>
        <a:spcAft>
          <a:spcPct val="75000"/>
        </a:spcAft>
        <a:buChar char="•"/>
        <a:defRPr sz="2000">
          <a:solidFill>
            <a:schemeClr val="tx1"/>
          </a:solidFill>
          <a:latin typeface="+mn-lt"/>
          <a:ea typeface="+mn-ea"/>
          <a:cs typeface="+mn-cs"/>
        </a:defRPr>
      </a:lvl1pPr>
      <a:lvl2pPr marL="538163" indent="-266700" algn="l" rtl="0" eaLnBrk="0" fontAlgn="base" hangingPunct="0">
        <a:spcBef>
          <a:spcPct val="0"/>
        </a:spcBef>
        <a:spcAft>
          <a:spcPct val="75000"/>
        </a:spcAft>
        <a:buChar char="•"/>
        <a:defRPr sz="2000">
          <a:solidFill>
            <a:schemeClr val="tx1"/>
          </a:solidFill>
          <a:latin typeface="+mn-lt"/>
        </a:defRPr>
      </a:lvl2pPr>
      <a:lvl3pPr marL="809625" indent="-269875" algn="l" rtl="0" eaLnBrk="0" fontAlgn="base" hangingPunct="0">
        <a:spcBef>
          <a:spcPct val="0"/>
        </a:spcBef>
        <a:spcAft>
          <a:spcPct val="75000"/>
        </a:spcAft>
        <a:buChar char="•"/>
        <a:defRPr sz="2000">
          <a:solidFill>
            <a:schemeClr val="tx1"/>
          </a:solidFill>
          <a:latin typeface="+mn-lt"/>
        </a:defRPr>
      </a:lvl3pPr>
      <a:lvl4pPr marL="1079500" indent="-268288" algn="l" rtl="0" eaLnBrk="0" fontAlgn="base" hangingPunct="0">
        <a:spcBef>
          <a:spcPct val="0"/>
        </a:spcBef>
        <a:spcAft>
          <a:spcPct val="75000"/>
        </a:spcAft>
        <a:buChar char="•"/>
        <a:defRPr sz="2000">
          <a:solidFill>
            <a:schemeClr val="tx1"/>
          </a:solidFill>
          <a:latin typeface="+mn-lt"/>
        </a:defRPr>
      </a:lvl4pPr>
      <a:lvl5pPr marL="1350963" indent="-269875" algn="l" rtl="0" eaLnBrk="0" fontAlgn="base" hangingPunct="0">
        <a:spcBef>
          <a:spcPct val="0"/>
        </a:spcBef>
        <a:spcAft>
          <a:spcPct val="75000"/>
        </a:spcAft>
        <a:buChar char="•"/>
        <a:defRPr sz="2000">
          <a:solidFill>
            <a:schemeClr val="tx1"/>
          </a:solidFill>
          <a:latin typeface="+mn-lt"/>
        </a:defRPr>
      </a:lvl5pPr>
      <a:lvl6pPr marL="1808163" indent="-269875" algn="l" rtl="0" fontAlgn="base">
        <a:spcBef>
          <a:spcPct val="0"/>
        </a:spcBef>
        <a:spcAft>
          <a:spcPct val="75000"/>
        </a:spcAft>
        <a:buChar char="•"/>
        <a:defRPr sz="2000">
          <a:solidFill>
            <a:schemeClr val="tx1"/>
          </a:solidFill>
          <a:latin typeface="+mn-lt"/>
        </a:defRPr>
      </a:lvl6pPr>
      <a:lvl7pPr marL="2265363" indent="-269875" algn="l" rtl="0" fontAlgn="base">
        <a:spcBef>
          <a:spcPct val="0"/>
        </a:spcBef>
        <a:spcAft>
          <a:spcPct val="75000"/>
        </a:spcAft>
        <a:buChar char="•"/>
        <a:defRPr sz="2000">
          <a:solidFill>
            <a:schemeClr val="tx1"/>
          </a:solidFill>
          <a:latin typeface="+mn-lt"/>
        </a:defRPr>
      </a:lvl7pPr>
      <a:lvl8pPr marL="2722563" indent="-269875" algn="l" rtl="0" fontAlgn="base">
        <a:spcBef>
          <a:spcPct val="0"/>
        </a:spcBef>
        <a:spcAft>
          <a:spcPct val="75000"/>
        </a:spcAft>
        <a:buChar char="•"/>
        <a:defRPr sz="2000">
          <a:solidFill>
            <a:schemeClr val="tx1"/>
          </a:solidFill>
          <a:latin typeface="+mn-lt"/>
        </a:defRPr>
      </a:lvl8pPr>
      <a:lvl9pPr marL="3179763" indent="-269875" algn="l" rtl="0" fontAlgn="base">
        <a:spcBef>
          <a:spcPct val="0"/>
        </a:spcBef>
        <a:spcAft>
          <a:spcPct val="75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rxists.org/reference/subject/philosophy/works/fr/bourdieu-forms-capital.ht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nmk33@cam.ac.uk" TargetMode="External"/><Relationship Id="rId2" Type="http://schemas.openxmlformats.org/officeDocument/2006/relationships/hyperlink" Target="mailto:mk744@medschl.cam.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GB" sz="3200" dirty="0"/>
              <a:t>Social capital, biological capital and health inequalities: Bourdieu meets developmental programming</a:t>
            </a:r>
          </a:p>
        </p:txBody>
      </p:sp>
      <p:sp>
        <p:nvSpPr>
          <p:cNvPr id="3076" name="Rectangle 4"/>
          <p:cNvSpPr>
            <a:spLocks noChangeArrowheads="1"/>
          </p:cNvSpPr>
          <p:nvPr/>
        </p:nvSpPr>
        <p:spPr bwMode="auto">
          <a:xfrm>
            <a:off x="384175" y="5512771"/>
            <a:ext cx="8374063"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altLang="en-US" sz="1400" b="1" i="1" dirty="0" smtClean="0">
                <a:solidFill>
                  <a:srgbClr val="FFFFFF"/>
                </a:solidFill>
              </a:rPr>
              <a:t>BSA Annual Conference, Wednesday 6</a:t>
            </a:r>
            <a:r>
              <a:rPr lang="en-GB" altLang="en-US" sz="1400" b="1" i="1" baseline="30000" dirty="0" smtClean="0">
                <a:solidFill>
                  <a:srgbClr val="FFFFFF"/>
                </a:solidFill>
              </a:rPr>
              <a:t>th</a:t>
            </a:r>
            <a:r>
              <a:rPr lang="en-GB" altLang="en-US" sz="1400" b="1" i="1" dirty="0" smtClean="0">
                <a:solidFill>
                  <a:srgbClr val="FFFFFF"/>
                </a:solidFill>
              </a:rPr>
              <a:t> April 2016, Aston University</a:t>
            </a:r>
          </a:p>
        </p:txBody>
      </p:sp>
      <p:sp>
        <p:nvSpPr>
          <p:cNvPr id="5" name="Subtitle 2"/>
          <p:cNvSpPr txBox="1">
            <a:spLocks/>
          </p:cNvSpPr>
          <p:nvPr/>
        </p:nvSpPr>
        <p:spPr bwMode="auto">
          <a:xfrm>
            <a:off x="384175" y="4077072"/>
            <a:ext cx="8374063"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rmAutofit/>
          </a:bodyPr>
          <a:lstStyle>
            <a:lvl1pPr marL="0" indent="0" algn="l" rtl="0" eaLnBrk="0" fontAlgn="base" hangingPunct="0">
              <a:spcBef>
                <a:spcPct val="0"/>
              </a:spcBef>
              <a:spcAft>
                <a:spcPct val="75000"/>
              </a:spcAft>
              <a:buFontTx/>
              <a:buNone/>
              <a:defRPr sz="1800" b="1">
                <a:solidFill>
                  <a:schemeClr val="tx2"/>
                </a:solidFill>
                <a:latin typeface="+mn-lt"/>
                <a:ea typeface="+mn-ea"/>
                <a:cs typeface="+mn-cs"/>
              </a:defRPr>
            </a:lvl1pPr>
            <a:lvl2pPr marL="538163" indent="-266700" algn="l" rtl="0" eaLnBrk="0" fontAlgn="base" hangingPunct="0">
              <a:spcBef>
                <a:spcPct val="0"/>
              </a:spcBef>
              <a:spcAft>
                <a:spcPct val="75000"/>
              </a:spcAft>
              <a:buChar char="•"/>
              <a:defRPr sz="2000">
                <a:solidFill>
                  <a:schemeClr val="tx1"/>
                </a:solidFill>
                <a:latin typeface="+mn-lt"/>
              </a:defRPr>
            </a:lvl2pPr>
            <a:lvl3pPr marL="809625" indent="-269875" algn="l" rtl="0" eaLnBrk="0" fontAlgn="base" hangingPunct="0">
              <a:spcBef>
                <a:spcPct val="0"/>
              </a:spcBef>
              <a:spcAft>
                <a:spcPct val="75000"/>
              </a:spcAft>
              <a:buChar char="•"/>
              <a:defRPr sz="2000">
                <a:solidFill>
                  <a:schemeClr val="tx1"/>
                </a:solidFill>
                <a:latin typeface="+mn-lt"/>
              </a:defRPr>
            </a:lvl3pPr>
            <a:lvl4pPr marL="1079500" indent="-268288" algn="l" rtl="0" eaLnBrk="0" fontAlgn="base" hangingPunct="0">
              <a:spcBef>
                <a:spcPct val="0"/>
              </a:spcBef>
              <a:spcAft>
                <a:spcPct val="75000"/>
              </a:spcAft>
              <a:buChar char="•"/>
              <a:defRPr sz="2000">
                <a:solidFill>
                  <a:schemeClr val="tx1"/>
                </a:solidFill>
                <a:latin typeface="+mn-lt"/>
              </a:defRPr>
            </a:lvl4pPr>
            <a:lvl5pPr marL="1350963" indent="-269875" algn="l" rtl="0" eaLnBrk="0" fontAlgn="base" hangingPunct="0">
              <a:spcBef>
                <a:spcPct val="0"/>
              </a:spcBef>
              <a:spcAft>
                <a:spcPct val="75000"/>
              </a:spcAft>
              <a:buChar char="•"/>
              <a:defRPr sz="2000">
                <a:solidFill>
                  <a:schemeClr val="tx1"/>
                </a:solidFill>
                <a:latin typeface="+mn-lt"/>
              </a:defRPr>
            </a:lvl5pPr>
            <a:lvl6pPr marL="1808163" indent="-269875" algn="l" rtl="0" fontAlgn="base">
              <a:spcBef>
                <a:spcPct val="0"/>
              </a:spcBef>
              <a:spcAft>
                <a:spcPct val="75000"/>
              </a:spcAft>
              <a:buChar char="•"/>
              <a:defRPr sz="2000">
                <a:solidFill>
                  <a:schemeClr val="tx1"/>
                </a:solidFill>
                <a:latin typeface="+mn-lt"/>
              </a:defRPr>
            </a:lvl6pPr>
            <a:lvl7pPr marL="2265363" indent="-269875" algn="l" rtl="0" fontAlgn="base">
              <a:spcBef>
                <a:spcPct val="0"/>
              </a:spcBef>
              <a:spcAft>
                <a:spcPct val="75000"/>
              </a:spcAft>
              <a:buChar char="•"/>
              <a:defRPr sz="2000">
                <a:solidFill>
                  <a:schemeClr val="tx1"/>
                </a:solidFill>
                <a:latin typeface="+mn-lt"/>
              </a:defRPr>
            </a:lvl7pPr>
            <a:lvl8pPr marL="2722563" indent="-269875" algn="l" rtl="0" fontAlgn="base">
              <a:spcBef>
                <a:spcPct val="0"/>
              </a:spcBef>
              <a:spcAft>
                <a:spcPct val="75000"/>
              </a:spcAft>
              <a:buChar char="•"/>
              <a:defRPr sz="2000">
                <a:solidFill>
                  <a:schemeClr val="tx1"/>
                </a:solidFill>
                <a:latin typeface="+mn-lt"/>
              </a:defRPr>
            </a:lvl8pPr>
            <a:lvl9pPr marL="3179763" indent="-269875" algn="l" rtl="0" fontAlgn="base">
              <a:spcBef>
                <a:spcPct val="0"/>
              </a:spcBef>
              <a:spcAft>
                <a:spcPct val="75000"/>
              </a:spcAft>
              <a:buChar char="•"/>
              <a:defRPr sz="2000">
                <a:solidFill>
                  <a:schemeClr val="tx1"/>
                </a:solidFill>
                <a:latin typeface="+mn-lt"/>
              </a:defRPr>
            </a:lvl9pPr>
          </a:lstStyle>
          <a:p>
            <a:pPr eaLnBrk="1" hangingPunct="1">
              <a:spcAft>
                <a:spcPct val="0"/>
              </a:spcAft>
            </a:pPr>
            <a:r>
              <a:rPr lang="en-GB" altLang="en-US" sz="1400" dirty="0">
                <a:solidFill>
                  <a:srgbClr val="FFFFFF"/>
                </a:solidFill>
              </a:rPr>
              <a:t>Dr Natasha </a:t>
            </a:r>
            <a:r>
              <a:rPr lang="en-GB" altLang="en-US" sz="1400" dirty="0" err="1">
                <a:solidFill>
                  <a:srgbClr val="FFFFFF"/>
                </a:solidFill>
              </a:rPr>
              <a:t>Kriznik</a:t>
            </a:r>
            <a:r>
              <a:rPr lang="en-GB" altLang="en-US" sz="1400" dirty="0">
                <a:solidFill>
                  <a:srgbClr val="FFFFFF"/>
                </a:solidFill>
              </a:rPr>
              <a:t>, St John’s College Cambridge		</a:t>
            </a:r>
            <a:r>
              <a:rPr lang="en-GB" altLang="en-US" sz="1400" i="1" dirty="0">
                <a:solidFill>
                  <a:srgbClr val="FFFFFF"/>
                </a:solidFill>
              </a:rPr>
              <a:t>nmk33@cam.ac.uk</a:t>
            </a:r>
          </a:p>
          <a:p>
            <a:pPr eaLnBrk="1" hangingPunct="1">
              <a:spcAft>
                <a:spcPct val="0"/>
              </a:spcAft>
            </a:pPr>
            <a:r>
              <a:rPr lang="en-GB" altLang="en-US" sz="1200" b="0" dirty="0">
                <a:solidFill>
                  <a:srgbClr val="FFFFFF"/>
                </a:solidFill>
              </a:rPr>
              <a:t>Post-Doctoral Research Associate for the St John’s College Reading Group on Health </a:t>
            </a:r>
            <a:r>
              <a:rPr lang="en-GB" altLang="en-US" sz="1200" b="0" dirty="0" smtClean="0">
                <a:solidFill>
                  <a:srgbClr val="FFFFFF"/>
                </a:solidFill>
              </a:rPr>
              <a:t>Inequalities</a:t>
            </a:r>
          </a:p>
          <a:p>
            <a:pPr eaLnBrk="1" hangingPunct="1">
              <a:spcAft>
                <a:spcPct val="0"/>
              </a:spcAft>
            </a:pPr>
            <a:endParaRPr lang="en-GB" altLang="en-US" sz="1400" dirty="0">
              <a:solidFill>
                <a:srgbClr val="FFFFFF"/>
              </a:solidFill>
            </a:endParaRPr>
          </a:p>
          <a:p>
            <a:pPr eaLnBrk="1" hangingPunct="1">
              <a:spcAft>
                <a:spcPct val="0"/>
              </a:spcAft>
            </a:pPr>
            <a:r>
              <a:rPr lang="en-GB" altLang="en-US" sz="1400" dirty="0" smtClean="0">
                <a:solidFill>
                  <a:srgbClr val="FFFFFF"/>
                </a:solidFill>
              </a:rPr>
              <a:t>Prof Mike Kelly, Institute of Public Health Cambridge		</a:t>
            </a:r>
            <a:r>
              <a:rPr lang="en-GB" altLang="en-US" sz="1400" i="1" dirty="0" smtClean="0">
                <a:solidFill>
                  <a:srgbClr val="FFFFFF"/>
                </a:solidFill>
              </a:rPr>
              <a:t>mk744@medschl.cam.ac.uk</a:t>
            </a:r>
            <a:endParaRPr lang="en-GB" altLang="en-US" sz="1400" i="1" dirty="0">
              <a:solidFill>
                <a:srgbClr val="FFFFFF"/>
              </a:solidFill>
            </a:endParaRPr>
          </a:p>
        </p:txBody>
      </p:sp>
    </p:spTree>
    <p:extLst>
      <p:ext uri="{BB962C8B-B14F-4D97-AF65-F5344CB8AC3E}">
        <p14:creationId xmlns:p14="http://schemas.microsoft.com/office/powerpoint/2010/main" val="5966746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US" altLang="en-US" dirty="0" smtClean="0"/>
              <a:t>Outline</a:t>
            </a:r>
          </a:p>
        </p:txBody>
      </p:sp>
      <p:sp>
        <p:nvSpPr>
          <p:cNvPr id="4099" name="Rectangle 5"/>
          <p:cNvSpPr>
            <a:spLocks noGrp="1" noChangeArrowheads="1"/>
          </p:cNvSpPr>
          <p:nvPr>
            <p:ph idx="1"/>
          </p:nvPr>
        </p:nvSpPr>
        <p:spPr/>
        <p:txBody>
          <a:bodyPr/>
          <a:lstStyle/>
          <a:p>
            <a:r>
              <a:rPr lang="en-GB" sz="1800" dirty="0"/>
              <a:t>Developmental programming</a:t>
            </a:r>
          </a:p>
          <a:p>
            <a:r>
              <a:rPr lang="en-GB" sz="1800" dirty="0"/>
              <a:t>The missing sociological </a:t>
            </a:r>
            <a:r>
              <a:rPr lang="en-GB" sz="1800" dirty="0" smtClean="0"/>
              <a:t>contribution</a:t>
            </a:r>
          </a:p>
          <a:p>
            <a:r>
              <a:rPr lang="en-GB" sz="1800" dirty="0" smtClean="0"/>
              <a:t>Sociology, biology and health (inequalities)</a:t>
            </a:r>
            <a:endParaRPr lang="en-GB" sz="1800" dirty="0"/>
          </a:p>
          <a:p>
            <a:r>
              <a:rPr lang="en-GB" sz="1800" dirty="0" smtClean="0"/>
              <a:t>St </a:t>
            </a:r>
            <a:r>
              <a:rPr lang="en-GB" sz="1800" dirty="0"/>
              <a:t>John’s Reading Group on Health </a:t>
            </a:r>
            <a:r>
              <a:rPr lang="en-GB" sz="1800" dirty="0" smtClean="0"/>
              <a:t>Inequalities</a:t>
            </a:r>
          </a:p>
          <a:p>
            <a:r>
              <a:rPr lang="en-GB" sz="1800" dirty="0" smtClean="0"/>
              <a:t>Bourdieu and capital</a:t>
            </a:r>
          </a:p>
          <a:p>
            <a:r>
              <a:rPr lang="en-GB" sz="1800" dirty="0" smtClean="0"/>
              <a:t>Social capital, biological capital and health</a:t>
            </a:r>
          </a:p>
          <a:p>
            <a:r>
              <a:rPr lang="en-GB" sz="1800" dirty="0" smtClean="0"/>
              <a:t>Understanding health inequalities through linking social and biological capital</a:t>
            </a:r>
          </a:p>
          <a:p>
            <a:r>
              <a:rPr lang="en-GB" sz="1800" dirty="0" smtClean="0"/>
              <a:t>Policy implications</a:t>
            </a:r>
          </a:p>
          <a:p>
            <a:endParaRPr lang="en-GB" sz="1800" dirty="0"/>
          </a:p>
          <a:p>
            <a:endParaRPr lang="en-GB" sz="1800" dirty="0"/>
          </a:p>
        </p:txBody>
      </p:sp>
    </p:spTree>
    <p:extLst>
      <p:ext uri="{BB962C8B-B14F-4D97-AF65-F5344CB8AC3E}">
        <p14:creationId xmlns:p14="http://schemas.microsoft.com/office/powerpoint/2010/main" val="24222458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relationship between the social world and health differences</a:t>
            </a:r>
            <a:endParaRPr lang="en-GB" dirty="0"/>
          </a:p>
        </p:txBody>
      </p:sp>
      <p:sp>
        <p:nvSpPr>
          <p:cNvPr id="3" name="Content Placeholder 2"/>
          <p:cNvSpPr>
            <a:spLocks noGrp="1"/>
          </p:cNvSpPr>
          <p:nvPr>
            <p:ph idx="1"/>
          </p:nvPr>
        </p:nvSpPr>
        <p:spPr/>
        <p:txBody>
          <a:bodyPr/>
          <a:lstStyle/>
          <a:p>
            <a:r>
              <a:rPr lang="en-GB" dirty="0" smtClean="0"/>
              <a:t>The association is well-established – first accounts by William Farr in 19</a:t>
            </a:r>
            <a:r>
              <a:rPr lang="en-GB" baseline="30000" dirty="0" smtClean="0"/>
              <a:t>th</a:t>
            </a:r>
            <a:r>
              <a:rPr lang="en-GB" dirty="0" smtClean="0"/>
              <a:t> century right through to PHE’s most recent reports on variations in mortality and morbidity</a:t>
            </a:r>
          </a:p>
          <a:p>
            <a:endParaRPr lang="en-GB" dirty="0"/>
          </a:p>
          <a:p>
            <a:endParaRPr lang="en-GB" dirty="0" smtClean="0"/>
          </a:p>
          <a:p>
            <a:r>
              <a:rPr lang="en-GB" dirty="0" smtClean="0"/>
              <a:t>What are the mechanisms?</a:t>
            </a:r>
            <a:endParaRPr lang="en-GB" dirty="0"/>
          </a:p>
        </p:txBody>
      </p:sp>
      <p:pic>
        <p:nvPicPr>
          <p:cNvPr id="1026" name="Picture 2" descr="https://blogs.kent.ac.uk/jonw/files/2015/04/me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3068960"/>
            <a:ext cx="3505066" cy="26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968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GB" dirty="0"/>
              <a:t>Developmental programming and epigenetics</a:t>
            </a:r>
            <a:endParaRPr lang="en-US" altLang="en-US" dirty="0" smtClean="0"/>
          </a:p>
        </p:txBody>
      </p:sp>
      <p:sp>
        <p:nvSpPr>
          <p:cNvPr id="4099" name="Rectangle 5"/>
          <p:cNvSpPr>
            <a:spLocks noGrp="1" noChangeArrowheads="1"/>
          </p:cNvSpPr>
          <p:nvPr>
            <p:ph idx="1"/>
          </p:nvPr>
        </p:nvSpPr>
        <p:spPr/>
        <p:txBody>
          <a:bodyPr/>
          <a:lstStyle/>
          <a:p>
            <a:r>
              <a:rPr lang="en-GB" dirty="0"/>
              <a:t>Growing foetus is sensitive to alterations in the </a:t>
            </a:r>
            <a:r>
              <a:rPr lang="en-GB" dirty="0" smtClean="0"/>
              <a:t>environment</a:t>
            </a:r>
          </a:p>
          <a:p>
            <a:pPr marL="0" indent="0">
              <a:buNone/>
            </a:pPr>
            <a:endParaRPr lang="en-GB" dirty="0" smtClean="0"/>
          </a:p>
          <a:p>
            <a:r>
              <a:rPr lang="en-GB" dirty="0" smtClean="0"/>
              <a:t>Concern </a:t>
            </a:r>
            <a:r>
              <a:rPr lang="en-GB" dirty="0"/>
              <a:t>about biological mechanisms – how </a:t>
            </a:r>
            <a:r>
              <a:rPr lang="en-GB" dirty="0" smtClean="0"/>
              <a:t/>
            </a:r>
            <a:br>
              <a:rPr lang="en-GB" dirty="0" smtClean="0"/>
            </a:br>
            <a:r>
              <a:rPr lang="en-GB" dirty="0" smtClean="0"/>
              <a:t>physiological </a:t>
            </a:r>
            <a:r>
              <a:rPr lang="en-GB" dirty="0"/>
              <a:t>adaptations to changes in early </a:t>
            </a:r>
            <a:r>
              <a:rPr lang="en-GB" dirty="0" smtClean="0"/>
              <a:t/>
            </a:r>
            <a:br>
              <a:rPr lang="en-GB" dirty="0" smtClean="0"/>
            </a:br>
            <a:r>
              <a:rPr lang="en-GB" dirty="0" smtClean="0"/>
              <a:t>environment lead </a:t>
            </a:r>
            <a:r>
              <a:rPr lang="en-GB" dirty="0"/>
              <a:t>to permanent programming </a:t>
            </a:r>
            <a:r>
              <a:rPr lang="en-GB" dirty="0" smtClean="0"/>
              <a:t/>
            </a:r>
            <a:br>
              <a:rPr lang="en-GB" dirty="0" smtClean="0"/>
            </a:br>
            <a:r>
              <a:rPr lang="en-GB" dirty="0" smtClean="0"/>
              <a:t>of </a:t>
            </a:r>
            <a:r>
              <a:rPr lang="en-GB" dirty="0"/>
              <a:t>organ systems</a:t>
            </a:r>
          </a:p>
          <a:p>
            <a:endParaRPr lang="en-GB" dirty="0" smtClean="0"/>
          </a:p>
          <a:p>
            <a:r>
              <a:rPr lang="en-GB" dirty="0" smtClean="0"/>
              <a:t>How </a:t>
            </a:r>
            <a:r>
              <a:rPr lang="en-GB" dirty="0"/>
              <a:t>early life events, both in the womb and after birth, influence future (adult) health and </a:t>
            </a:r>
            <a:r>
              <a:rPr lang="en-GB" dirty="0" smtClean="0"/>
              <a:t>well-being – and the transmission of effects across generations</a:t>
            </a:r>
            <a:endParaRPr lang="en-GB" dirty="0"/>
          </a:p>
          <a:p>
            <a:pPr eaLnBrk="1" hangingPunct="1"/>
            <a:endParaRPr lang="en-US" altLang="en-US" dirty="0" smtClean="0"/>
          </a:p>
        </p:txBody>
      </p:sp>
      <p:pic>
        <p:nvPicPr>
          <p:cNvPr id="2050" name="Picture 2" descr="http://learn.genetics.utah.edu/content/epigenetics/inheritance/images/DirectExpos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1299" y="2342574"/>
            <a:ext cx="2916238" cy="2166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7639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GB" dirty="0"/>
              <a:t>Where’s the sociological contribution?</a:t>
            </a:r>
            <a:endParaRPr lang="en-US" altLang="en-US" dirty="0" smtClean="0"/>
          </a:p>
        </p:txBody>
      </p:sp>
      <p:sp>
        <p:nvSpPr>
          <p:cNvPr id="4099" name="Rectangle 5"/>
          <p:cNvSpPr>
            <a:spLocks noGrp="1" noChangeArrowheads="1"/>
          </p:cNvSpPr>
          <p:nvPr>
            <p:ph idx="1"/>
          </p:nvPr>
        </p:nvSpPr>
        <p:spPr/>
        <p:txBody>
          <a:bodyPr/>
          <a:lstStyle/>
          <a:p>
            <a:r>
              <a:rPr lang="en-GB" dirty="0"/>
              <a:t>DP and epigenetics concerned with influence of wider </a:t>
            </a:r>
            <a:r>
              <a:rPr lang="en-GB" dirty="0" smtClean="0"/>
              <a:t>environment and its impact on biological development </a:t>
            </a:r>
            <a:endParaRPr lang="en-GB" dirty="0"/>
          </a:p>
          <a:p>
            <a:r>
              <a:rPr lang="en-GB" dirty="0" smtClean="0"/>
              <a:t>Social context is therefore important – e.g. maternal cortisol raised in stressful situations </a:t>
            </a:r>
            <a:endParaRPr lang="en-GB" dirty="0"/>
          </a:p>
          <a:p>
            <a:r>
              <a:rPr lang="en-GB" dirty="0" smtClean="0"/>
              <a:t>Sociology has long been aware of the impact of social context on health - but </a:t>
            </a:r>
            <a:r>
              <a:rPr lang="en-GB" dirty="0"/>
              <a:t>fewer clear attempts to substantially link with </a:t>
            </a:r>
            <a:r>
              <a:rPr lang="en-GB" dirty="0" smtClean="0"/>
              <a:t>biological explanations</a:t>
            </a:r>
          </a:p>
          <a:p>
            <a:pPr lvl="1"/>
            <a:r>
              <a:rPr lang="en-GB" dirty="0"/>
              <a:t>Historical tensions </a:t>
            </a:r>
          </a:p>
          <a:p>
            <a:pPr lvl="1"/>
            <a:r>
              <a:rPr lang="en-GB" dirty="0"/>
              <a:t>Fears of </a:t>
            </a:r>
            <a:r>
              <a:rPr lang="en-GB" dirty="0" smtClean="0"/>
              <a:t>determinism</a:t>
            </a:r>
            <a:endParaRPr lang="en-GB" dirty="0"/>
          </a:p>
          <a:p>
            <a:r>
              <a:rPr lang="en-GB" dirty="0" smtClean="0"/>
              <a:t>Yet pregnancy, early years and childhood development are key areas in public health policy and research</a:t>
            </a:r>
            <a:endParaRPr lang="en-GB" dirty="0"/>
          </a:p>
          <a:p>
            <a:pPr eaLnBrk="1" hangingPunct="1"/>
            <a:endParaRPr lang="en-US" altLang="en-US" dirty="0" smtClean="0"/>
          </a:p>
        </p:txBody>
      </p:sp>
    </p:spTree>
    <p:extLst>
      <p:ext uri="{BB962C8B-B14F-4D97-AF65-F5344CB8AC3E}">
        <p14:creationId xmlns:p14="http://schemas.microsoft.com/office/powerpoint/2010/main" val="1560821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US" altLang="en-US" dirty="0" smtClean="0"/>
              <a:t>Sociology, biology and health (inequalities)</a:t>
            </a:r>
          </a:p>
        </p:txBody>
      </p:sp>
      <p:sp>
        <p:nvSpPr>
          <p:cNvPr id="3" name="Rectangular Callout 2"/>
          <p:cNvSpPr/>
          <p:nvPr/>
        </p:nvSpPr>
        <p:spPr>
          <a:xfrm>
            <a:off x="467544" y="3717032"/>
            <a:ext cx="3888432" cy="1616286"/>
          </a:xfrm>
          <a:prstGeom prst="wedgeRectCallout">
            <a:avLst>
              <a:gd name="adj1" fmla="val -20833"/>
              <a:gd name="adj2" fmla="val 61972"/>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400" b="1" kern="0" dirty="0"/>
              <a:t>Epigenetics “provides a new understanding of the ways in which social and biological experiences and processes intertwine across the life course and may even be inherited across generations” </a:t>
            </a:r>
            <a:r>
              <a:rPr lang="en-GB" sz="1400" i="1" kern="0" dirty="0"/>
              <a:t>(</a:t>
            </a:r>
            <a:r>
              <a:rPr lang="en-GB" sz="1400" i="1" kern="0" dirty="0" err="1"/>
              <a:t>Warin</a:t>
            </a:r>
            <a:r>
              <a:rPr lang="en-GB" sz="1400" i="1" kern="0" dirty="0"/>
              <a:t> et al., 2015: 5)</a:t>
            </a:r>
          </a:p>
          <a:p>
            <a:pPr algn="ctr"/>
            <a:endParaRPr lang="en-GB" sz="1400" dirty="0"/>
          </a:p>
        </p:txBody>
      </p:sp>
      <p:sp>
        <p:nvSpPr>
          <p:cNvPr id="8" name="Rectangular Callout 7"/>
          <p:cNvSpPr/>
          <p:nvPr/>
        </p:nvSpPr>
        <p:spPr>
          <a:xfrm>
            <a:off x="1666693" y="1700808"/>
            <a:ext cx="2520280" cy="1431776"/>
          </a:xfrm>
          <a:prstGeom prst="wedgeRectCallout">
            <a:avLst>
              <a:gd name="adj1" fmla="val -20396"/>
              <a:gd name="adj2" fmla="val 688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t>“No longer are social theories thought progressive by virtue of their distance from the biological” </a:t>
            </a:r>
            <a:r>
              <a:rPr lang="en-GB" sz="1400" i="1" dirty="0"/>
              <a:t>(Rose, 2013: 4)</a:t>
            </a:r>
          </a:p>
          <a:p>
            <a:pPr algn="ctr"/>
            <a:endParaRPr lang="en-GB" sz="1400" dirty="0"/>
          </a:p>
        </p:txBody>
      </p:sp>
      <p:sp>
        <p:nvSpPr>
          <p:cNvPr id="9" name="Rectangular Callout 8"/>
          <p:cNvSpPr/>
          <p:nvPr/>
        </p:nvSpPr>
        <p:spPr>
          <a:xfrm>
            <a:off x="4791348" y="2446594"/>
            <a:ext cx="3852428" cy="2088232"/>
          </a:xfrm>
          <a:prstGeom prst="wedgeRectCallout">
            <a:avLst>
              <a:gd name="adj1" fmla="val -20833"/>
              <a:gd name="adj2" fmla="val 61972"/>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400" b="1" kern="0" dirty="0" smtClean="0"/>
              <a:t>The sociobiological translation: “how human beings receive messages regarding their social conditions, convert the information into perceptions, and then translate the perceptions into biological signals that are antecedents to diseases which may take decades before becoming clinically apparent” </a:t>
            </a:r>
            <a:r>
              <a:rPr lang="en-GB" sz="1400" i="1" kern="0" dirty="0" smtClean="0"/>
              <a:t>(</a:t>
            </a:r>
            <a:r>
              <a:rPr lang="en-GB" sz="1400" i="1" kern="0" dirty="0" err="1" smtClean="0"/>
              <a:t>Tarlov</a:t>
            </a:r>
            <a:r>
              <a:rPr lang="en-GB" sz="1400" i="1" kern="0" dirty="0" smtClean="0"/>
              <a:t>, 1996: 71)</a:t>
            </a:r>
            <a:endParaRPr lang="en-GB" sz="1400" i="1" kern="0" dirty="0"/>
          </a:p>
          <a:p>
            <a:pPr algn="ctr"/>
            <a:endParaRPr lang="en-GB" sz="1400" dirty="0"/>
          </a:p>
        </p:txBody>
      </p:sp>
    </p:spTree>
    <p:extLst>
      <p:ext uri="{BB962C8B-B14F-4D97-AF65-F5344CB8AC3E}">
        <p14:creationId xmlns:p14="http://schemas.microsoft.com/office/powerpoint/2010/main" val="10469549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GB" dirty="0" smtClean="0"/>
              <a:t>St John’s Reading Group on Health Inequalities</a:t>
            </a:r>
            <a:endParaRPr lang="en-US" altLang="en-US" dirty="0" smtClean="0"/>
          </a:p>
        </p:txBody>
      </p:sp>
      <p:sp>
        <p:nvSpPr>
          <p:cNvPr id="4099" name="Rectangle 5"/>
          <p:cNvSpPr>
            <a:spLocks noGrp="1" noChangeArrowheads="1"/>
          </p:cNvSpPr>
          <p:nvPr>
            <p:ph idx="1"/>
          </p:nvPr>
        </p:nvSpPr>
        <p:spPr/>
        <p:txBody>
          <a:bodyPr/>
          <a:lstStyle/>
          <a:p>
            <a:pPr eaLnBrk="1" hangingPunct="1"/>
            <a:r>
              <a:rPr lang="en-GB" dirty="0"/>
              <a:t>Interdisciplinary group: sociologists, </a:t>
            </a:r>
            <a:r>
              <a:rPr lang="en-GB" dirty="0" smtClean="0"/>
              <a:t/>
            </a:r>
            <a:br>
              <a:rPr lang="en-GB" dirty="0" smtClean="0"/>
            </a:br>
            <a:r>
              <a:rPr lang="en-GB" dirty="0" smtClean="0"/>
              <a:t>philosophers</a:t>
            </a:r>
            <a:r>
              <a:rPr lang="en-GB" dirty="0"/>
              <a:t>, medics, psychologists, </a:t>
            </a:r>
            <a:r>
              <a:rPr lang="en-GB" dirty="0" smtClean="0"/>
              <a:t/>
            </a:r>
            <a:br>
              <a:rPr lang="en-GB" dirty="0" smtClean="0"/>
            </a:br>
            <a:r>
              <a:rPr lang="en-GB" dirty="0" smtClean="0"/>
              <a:t>historians</a:t>
            </a:r>
          </a:p>
          <a:p>
            <a:pPr eaLnBrk="1" hangingPunct="1"/>
            <a:endParaRPr lang="en-GB" dirty="0" smtClean="0"/>
          </a:p>
          <a:p>
            <a:pPr eaLnBrk="1" hangingPunct="1"/>
            <a:r>
              <a:rPr lang="en-GB" dirty="0" smtClean="0"/>
              <a:t>Interested </a:t>
            </a:r>
            <a:r>
              <a:rPr lang="en-GB" dirty="0"/>
              <a:t>in the interface between </a:t>
            </a:r>
            <a:br>
              <a:rPr lang="en-GB" dirty="0"/>
            </a:br>
            <a:r>
              <a:rPr lang="en-GB" dirty="0" smtClean="0"/>
              <a:t>the social and biological systems</a:t>
            </a:r>
            <a:endParaRPr lang="en-GB" dirty="0"/>
          </a:p>
          <a:p>
            <a:pPr eaLnBrk="1" hangingPunct="1"/>
            <a:endParaRPr lang="en-GB" dirty="0" smtClean="0"/>
          </a:p>
          <a:p>
            <a:pPr eaLnBrk="1" hangingPunct="1"/>
            <a:r>
              <a:rPr lang="en-GB" dirty="0"/>
              <a:t>Identified sociological concepts that </a:t>
            </a:r>
            <a:br>
              <a:rPr lang="en-GB" dirty="0"/>
            </a:br>
            <a:r>
              <a:rPr lang="en-GB" dirty="0"/>
              <a:t>could help negotiate this boundary</a:t>
            </a:r>
          </a:p>
          <a:p>
            <a:pPr eaLnBrk="1" hangingPunct="1"/>
            <a:endParaRPr lang="en-US" altLang="en-US" dirty="0" smtClean="0"/>
          </a:p>
        </p:txBody>
      </p:sp>
      <p:grpSp>
        <p:nvGrpSpPr>
          <p:cNvPr id="4" name="Group 3"/>
          <p:cNvGrpSpPr/>
          <p:nvPr/>
        </p:nvGrpSpPr>
        <p:grpSpPr>
          <a:xfrm>
            <a:off x="4997721" y="1959662"/>
            <a:ext cx="4032448" cy="3608004"/>
            <a:chOff x="4644008" y="1399823"/>
            <a:chExt cx="4032448" cy="3608004"/>
          </a:xfrm>
        </p:grpSpPr>
        <p:grpSp>
          <p:nvGrpSpPr>
            <p:cNvPr id="5" name="Group 4"/>
            <p:cNvGrpSpPr/>
            <p:nvPr/>
          </p:nvGrpSpPr>
          <p:grpSpPr>
            <a:xfrm>
              <a:off x="4644008" y="2991603"/>
              <a:ext cx="4032448" cy="2016224"/>
              <a:chOff x="4644008" y="2991603"/>
              <a:chExt cx="4032448" cy="2016224"/>
            </a:xfrm>
          </p:grpSpPr>
          <p:graphicFrame>
            <p:nvGraphicFramePr>
              <p:cNvPr id="8" name="Content Placeholder 3"/>
              <p:cNvGraphicFramePr>
                <a:graphicFrameLocks/>
              </p:cNvGraphicFramePr>
              <p:nvPr>
                <p:extLst>
                  <p:ext uri="{D42A27DB-BD31-4B8C-83A1-F6EECF244321}">
                    <p14:modId xmlns:p14="http://schemas.microsoft.com/office/powerpoint/2010/main" val="3998825302"/>
                  </p:ext>
                </p:extLst>
              </p:nvPr>
            </p:nvGraphicFramePr>
            <p:xfrm>
              <a:off x="4644008" y="2991603"/>
              <a:ext cx="4032448" cy="2016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6356082" y="3049276"/>
                <a:ext cx="494736" cy="1892341"/>
              </a:xfrm>
              <a:prstGeom prst="ellipse">
                <a:avLst/>
              </a:prstGeom>
              <a:noFill/>
              <a:ln>
                <a:solidFill>
                  <a:schemeClr val="tx1"/>
                </a:solidFill>
              </a:ln>
            </p:spPr>
            <p:txBody>
              <a:bodyPr vert="wordArtVert" wrap="square" rtlCol="0">
                <a:spAutoFit/>
              </a:bodyPr>
              <a:lstStyle/>
              <a:p>
                <a:pPr algn="ctr"/>
                <a:r>
                  <a:rPr lang="en-GB" sz="1000" b="1" dirty="0">
                    <a:solidFill>
                      <a:srgbClr val="003E72"/>
                    </a:solidFill>
                  </a:rPr>
                  <a:t>HEALTH</a:t>
                </a:r>
              </a:p>
            </p:txBody>
          </p:sp>
        </p:grpSp>
        <p:cxnSp>
          <p:nvCxnSpPr>
            <p:cNvPr id="6" name="Straight Connector 5"/>
            <p:cNvCxnSpPr>
              <a:stCxn id="9" idx="0"/>
              <a:endCxn id="7" idx="2"/>
            </p:cNvCxnSpPr>
            <p:nvPr/>
          </p:nvCxnSpPr>
          <p:spPr>
            <a:xfrm flipV="1">
              <a:off x="6603450" y="2797095"/>
              <a:ext cx="17312" cy="252181"/>
            </a:xfrm>
            <a:prstGeom prst="line">
              <a:avLst/>
            </a:prstGeom>
            <a:ln w="19050"/>
          </p:spPr>
          <p:style>
            <a:lnRef idx="1">
              <a:schemeClr val="dk1"/>
            </a:lnRef>
            <a:fillRef idx="0">
              <a:schemeClr val="dk1"/>
            </a:fillRef>
            <a:effectRef idx="0">
              <a:schemeClr val="dk1"/>
            </a:effectRef>
            <a:fontRef idx="minor">
              <a:schemeClr val="tx1"/>
            </a:fontRef>
          </p:style>
        </p:cxnSp>
        <p:sp>
          <p:nvSpPr>
            <p:cNvPr id="7" name="Rectangle 6"/>
            <p:cNvSpPr/>
            <p:nvPr/>
          </p:nvSpPr>
          <p:spPr>
            <a:xfrm>
              <a:off x="5717651" y="1399823"/>
              <a:ext cx="1806222" cy="1397272"/>
            </a:xfrm>
            <a:prstGeom prst="rect">
              <a:avLst/>
            </a:prstGeom>
          </p:spPr>
          <p:style>
            <a:lnRef idx="1">
              <a:schemeClr val="accent1"/>
            </a:lnRef>
            <a:fillRef idx="2">
              <a:schemeClr val="accent1"/>
            </a:fillRef>
            <a:effectRef idx="1">
              <a:schemeClr val="accent1"/>
            </a:effectRef>
            <a:fontRef idx="minor">
              <a:schemeClr val="dk1"/>
            </a:fontRef>
          </p:style>
          <p:txBody>
            <a:bodyPr rtlCol="0" anchor="t" anchorCtr="0"/>
            <a:lstStyle/>
            <a:p>
              <a:pPr marL="285750" indent="-285750" algn="just">
                <a:buFont typeface="Arial" panose="020B0604020202020204" pitchFamily="34" charset="0"/>
                <a:buChar char="•"/>
              </a:pPr>
              <a:r>
                <a:rPr lang="en-GB" sz="1400" b="1" dirty="0">
                  <a:solidFill>
                    <a:srgbClr val="003E72"/>
                  </a:solidFill>
                </a:rPr>
                <a:t>Disease causation</a:t>
              </a:r>
            </a:p>
            <a:p>
              <a:pPr marL="285750" indent="-285750" algn="just">
                <a:buFont typeface="Arial" panose="020B0604020202020204" pitchFamily="34" charset="0"/>
                <a:buChar char="•"/>
              </a:pPr>
              <a:r>
                <a:rPr lang="en-GB" sz="1400" b="1" dirty="0">
                  <a:solidFill>
                    <a:srgbClr val="003E72"/>
                  </a:solidFill>
                </a:rPr>
                <a:t>Health Inequalities</a:t>
              </a:r>
            </a:p>
            <a:p>
              <a:pPr marL="285750" indent="-285750" algn="just">
                <a:buFont typeface="Arial" panose="020B0604020202020204" pitchFamily="34" charset="0"/>
                <a:buChar char="•"/>
              </a:pPr>
              <a:r>
                <a:rPr lang="en-GB" sz="1400" b="1" dirty="0">
                  <a:solidFill>
                    <a:srgbClr val="003E72"/>
                  </a:solidFill>
                </a:rPr>
                <a:t>Developmental programming</a:t>
              </a:r>
            </a:p>
          </p:txBody>
        </p:sp>
      </p:grpSp>
    </p:spTree>
    <p:extLst>
      <p:ext uri="{BB962C8B-B14F-4D97-AF65-F5344CB8AC3E}">
        <p14:creationId xmlns:p14="http://schemas.microsoft.com/office/powerpoint/2010/main" val="17506636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Bourdieu and “the forms of capital”</a:t>
            </a:r>
            <a:endParaRPr lang="en-GB" dirty="0"/>
          </a:p>
        </p:txBody>
      </p:sp>
      <p:sp>
        <p:nvSpPr>
          <p:cNvPr id="3" name="Content Placeholder 2"/>
          <p:cNvSpPr>
            <a:spLocks noGrp="1"/>
          </p:cNvSpPr>
          <p:nvPr>
            <p:ph idx="1"/>
          </p:nvPr>
        </p:nvSpPr>
        <p:spPr/>
        <p:txBody>
          <a:bodyPr/>
          <a:lstStyle/>
          <a:p>
            <a:r>
              <a:rPr lang="en-GB" sz="2000" dirty="0" smtClean="0"/>
              <a:t>Different types of resources people can draw on in their lives</a:t>
            </a:r>
          </a:p>
          <a:p>
            <a:r>
              <a:rPr lang="en-GB" b="1" dirty="0" smtClean="0"/>
              <a:t>Economic: </a:t>
            </a:r>
            <a:r>
              <a:rPr lang="en-GB" dirty="0" smtClean="0"/>
              <a:t>monetary assets</a:t>
            </a:r>
          </a:p>
          <a:p>
            <a:r>
              <a:rPr lang="en-GB" b="1" dirty="0" smtClean="0"/>
              <a:t>Cultural: </a:t>
            </a:r>
            <a:r>
              <a:rPr lang="en-GB" dirty="0" smtClean="0"/>
              <a:t>objectified (objects), institutionalised (education), embodied (conduct)</a:t>
            </a:r>
            <a:endParaRPr lang="en-GB" b="1" dirty="0" smtClean="0"/>
          </a:p>
          <a:p>
            <a:r>
              <a:rPr lang="en-GB" sz="2000" b="1" dirty="0" smtClean="0"/>
              <a:t>Symbolic: </a:t>
            </a:r>
            <a:r>
              <a:rPr lang="en-GB" sz="2000" dirty="0" smtClean="0"/>
              <a:t>status or recognition</a:t>
            </a:r>
            <a:endParaRPr lang="en-GB" sz="2000" b="1" dirty="0" smtClean="0"/>
          </a:p>
          <a:p>
            <a:pPr marL="0" indent="0">
              <a:buNone/>
            </a:pPr>
            <a:endParaRPr lang="en-GB" sz="2000" b="1" dirty="0" smtClean="0"/>
          </a:p>
        </p:txBody>
      </p:sp>
    </p:spTree>
    <p:extLst>
      <p:ext uri="{BB962C8B-B14F-4D97-AF65-F5344CB8AC3E}">
        <p14:creationId xmlns:p14="http://schemas.microsoft.com/office/powerpoint/2010/main" val="9646134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Bourdieu and “the forms of capital”</a:t>
            </a:r>
            <a:endParaRPr lang="en-GB" dirty="0"/>
          </a:p>
        </p:txBody>
      </p:sp>
      <p:sp>
        <p:nvSpPr>
          <p:cNvPr id="3" name="Content Placeholder 2"/>
          <p:cNvSpPr>
            <a:spLocks noGrp="1"/>
          </p:cNvSpPr>
          <p:nvPr>
            <p:ph idx="1"/>
          </p:nvPr>
        </p:nvSpPr>
        <p:spPr/>
        <p:txBody>
          <a:bodyPr/>
          <a:lstStyle/>
          <a:p>
            <a:r>
              <a:rPr lang="en-GB" sz="2000" dirty="0" smtClean="0"/>
              <a:t>Different types of resources people can draw on in their lives</a:t>
            </a:r>
          </a:p>
          <a:p>
            <a:r>
              <a:rPr lang="en-GB" b="1" dirty="0"/>
              <a:t>Economic: </a:t>
            </a:r>
            <a:r>
              <a:rPr lang="en-GB" dirty="0"/>
              <a:t>monetary assets</a:t>
            </a:r>
          </a:p>
          <a:p>
            <a:r>
              <a:rPr lang="en-GB" b="1" dirty="0"/>
              <a:t>Cultural: </a:t>
            </a:r>
            <a:r>
              <a:rPr lang="en-GB" dirty="0"/>
              <a:t>objectified (objects), institutionalised (education), embodied (conduct)</a:t>
            </a:r>
            <a:endParaRPr lang="en-GB" b="1" dirty="0"/>
          </a:p>
          <a:p>
            <a:r>
              <a:rPr lang="en-GB" b="1" dirty="0"/>
              <a:t>Symbolic: </a:t>
            </a:r>
            <a:r>
              <a:rPr lang="en-GB" dirty="0"/>
              <a:t>status or recognition</a:t>
            </a:r>
            <a:endParaRPr lang="en-GB" b="1" dirty="0"/>
          </a:p>
          <a:p>
            <a:pPr marL="0" indent="0">
              <a:buNone/>
            </a:pPr>
            <a:endParaRPr lang="en-GB" b="1" dirty="0"/>
          </a:p>
          <a:p>
            <a:r>
              <a:rPr lang="en-GB" sz="2000" dirty="0" smtClean="0"/>
              <a:t>“The </a:t>
            </a:r>
            <a:r>
              <a:rPr lang="en-GB" sz="2000" dirty="0" err="1" smtClean="0"/>
              <a:t>convertability</a:t>
            </a:r>
            <a:r>
              <a:rPr lang="en-GB" sz="2000" dirty="0" smtClean="0"/>
              <a:t> of the different types of capital is the basis of the strategies aimed at ensuring the </a:t>
            </a:r>
            <a:r>
              <a:rPr lang="en-GB" sz="2000" b="1" i="1" dirty="0" smtClean="0"/>
              <a:t>reproduction</a:t>
            </a:r>
            <a:r>
              <a:rPr lang="en-GB" sz="2000" dirty="0" smtClean="0"/>
              <a:t> of capital (and the position occupied in social space)” (Bourdieu, 1986: emphasis added)</a:t>
            </a:r>
          </a:p>
          <a:p>
            <a:pPr marL="0" indent="0">
              <a:buNone/>
            </a:pPr>
            <a:endParaRPr lang="en-GB" sz="2000" b="1" dirty="0" smtClean="0"/>
          </a:p>
        </p:txBody>
      </p:sp>
    </p:spTree>
    <p:extLst>
      <p:ext uri="{BB962C8B-B14F-4D97-AF65-F5344CB8AC3E}">
        <p14:creationId xmlns:p14="http://schemas.microsoft.com/office/powerpoint/2010/main" val="39240867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capital and health</a:t>
            </a:r>
            <a:endParaRPr lang="en-GB" dirty="0"/>
          </a:p>
        </p:txBody>
      </p:sp>
      <p:sp>
        <p:nvSpPr>
          <p:cNvPr id="3" name="Content Placeholder 2"/>
          <p:cNvSpPr>
            <a:spLocks noGrp="1"/>
          </p:cNvSpPr>
          <p:nvPr>
            <p:ph idx="1"/>
          </p:nvPr>
        </p:nvSpPr>
        <p:spPr/>
        <p:txBody>
          <a:bodyPr/>
          <a:lstStyle/>
          <a:p>
            <a:r>
              <a:rPr lang="en-GB" dirty="0"/>
              <a:t>Transmission of social (</a:t>
            </a:r>
            <a:r>
              <a:rPr lang="en-GB" dirty="0" smtClean="0"/>
              <a:t>dis)advantage</a:t>
            </a:r>
          </a:p>
          <a:p>
            <a:pPr lvl="1"/>
            <a:r>
              <a:rPr lang="en-GB" sz="1800" dirty="0"/>
              <a:t>Networks as a resource </a:t>
            </a:r>
          </a:p>
          <a:p>
            <a:pPr lvl="1"/>
            <a:r>
              <a:rPr lang="en-GB" sz="1800" b="1" dirty="0"/>
              <a:t>Relationships</a:t>
            </a:r>
            <a:r>
              <a:rPr lang="en-GB" sz="1800" dirty="0"/>
              <a:t> with others – </a:t>
            </a:r>
            <a:r>
              <a:rPr lang="en-GB" sz="1800" dirty="0" smtClean="0"/>
              <a:t/>
            </a:r>
            <a:br>
              <a:rPr lang="en-GB" sz="1800" dirty="0" smtClean="0"/>
            </a:br>
            <a:r>
              <a:rPr lang="en-GB" sz="1800" dirty="0" smtClean="0"/>
              <a:t>“</a:t>
            </a:r>
            <a:r>
              <a:rPr lang="en-GB" sz="1800" dirty="0"/>
              <a:t>it’s not what you know but who you know”</a:t>
            </a:r>
          </a:p>
          <a:p>
            <a:pPr lvl="1"/>
            <a:r>
              <a:rPr lang="en-GB" sz="1800" dirty="0"/>
              <a:t>Group identity, cohesion</a:t>
            </a:r>
          </a:p>
          <a:p>
            <a:pPr lvl="1"/>
            <a:r>
              <a:rPr lang="en-GB" sz="1800" dirty="0"/>
              <a:t>Collectively owned capital</a:t>
            </a:r>
          </a:p>
          <a:p>
            <a:pPr lvl="1"/>
            <a:r>
              <a:rPr lang="en-GB" sz="1800" dirty="0"/>
              <a:t>Norms, values, practices within the network </a:t>
            </a:r>
            <a:r>
              <a:rPr lang="en-GB" sz="1800" dirty="0">
                <a:sym typeface="Wingdings"/>
              </a:rPr>
              <a:t></a:t>
            </a:r>
            <a:r>
              <a:rPr lang="en-GB" sz="1800" dirty="0"/>
              <a:t> </a:t>
            </a:r>
            <a:r>
              <a:rPr lang="en-GB" sz="1800" dirty="0" smtClean="0"/>
              <a:t>habitus</a:t>
            </a:r>
            <a:br>
              <a:rPr lang="en-GB" sz="1800" dirty="0" smtClean="0"/>
            </a:br>
            <a:endParaRPr lang="en-GB" sz="1800" dirty="0"/>
          </a:p>
          <a:p>
            <a:pPr marL="269875" lvl="1" indent="-269875"/>
            <a:r>
              <a:rPr lang="en-GB" sz="1800" dirty="0" smtClean="0"/>
              <a:t>“</a:t>
            </a:r>
            <a:r>
              <a:rPr lang="en-GB" sz="1800" dirty="0"/>
              <a:t>An important task for the emerging field of social epidemiology is to identify the </a:t>
            </a:r>
            <a:r>
              <a:rPr lang="en-GB" sz="1800" i="1" dirty="0"/>
              <a:t>collective</a:t>
            </a:r>
            <a:r>
              <a:rPr lang="en-GB" sz="1800" dirty="0"/>
              <a:t> characteristics of communities and societies that determine population health status” (</a:t>
            </a:r>
            <a:r>
              <a:rPr lang="en-GB" sz="1800" dirty="0" err="1"/>
              <a:t>Kawachi</a:t>
            </a:r>
            <a:r>
              <a:rPr lang="en-GB" sz="1800" dirty="0"/>
              <a:t> and Berkman, 2000: 174</a:t>
            </a:r>
            <a:r>
              <a:rPr lang="en-GB" sz="1800" dirty="0" smtClean="0"/>
              <a:t>).</a:t>
            </a:r>
          </a:p>
        </p:txBody>
      </p:sp>
      <p:pic>
        <p:nvPicPr>
          <p:cNvPr id="2050" name="Picture 2" descr="https://windowofopp.files.wordpress.com/2013/03/community_concept_mediu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2160" y="2132856"/>
            <a:ext cx="2602838" cy="19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8015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Biological capital and health</a:t>
            </a:r>
            <a:endParaRPr lang="en-GB" dirty="0"/>
          </a:p>
        </p:txBody>
      </p:sp>
      <p:sp>
        <p:nvSpPr>
          <p:cNvPr id="3" name="Content Placeholder 2"/>
          <p:cNvSpPr>
            <a:spLocks noGrp="1"/>
          </p:cNvSpPr>
          <p:nvPr>
            <p:ph idx="1"/>
          </p:nvPr>
        </p:nvSpPr>
        <p:spPr/>
        <p:txBody>
          <a:bodyPr/>
          <a:lstStyle/>
          <a:p>
            <a:r>
              <a:rPr lang="en-GB" dirty="0" smtClean="0"/>
              <a:t>Social capital is about transmission of social advantage</a:t>
            </a:r>
          </a:p>
          <a:p>
            <a:endParaRPr lang="en-GB" dirty="0" smtClean="0"/>
          </a:p>
          <a:p>
            <a:r>
              <a:rPr lang="en-GB" dirty="0" smtClean="0"/>
              <a:t>We are interested in sociological understanding of the social transmission and social reproduction of biological disadvantage</a:t>
            </a:r>
          </a:p>
          <a:p>
            <a:endParaRPr lang="en-GB" dirty="0" smtClean="0"/>
          </a:p>
          <a:p>
            <a:r>
              <a:rPr lang="en-GB" dirty="0" smtClean="0"/>
              <a:t>The clues originally come from David Barker’s foetal origins hypothesis and studies of the effects of the Dutch Famine (Kelly, Kelly, Russo 2014)</a:t>
            </a:r>
            <a:endParaRPr lang="en-GB" dirty="0"/>
          </a:p>
        </p:txBody>
      </p:sp>
    </p:spTree>
    <p:extLst>
      <p:ext uri="{BB962C8B-B14F-4D97-AF65-F5344CB8AC3E}">
        <p14:creationId xmlns:p14="http://schemas.microsoft.com/office/powerpoint/2010/main" val="18810287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Biological capital and health</a:t>
            </a:r>
            <a:endParaRPr lang="en-GB" dirty="0"/>
          </a:p>
        </p:txBody>
      </p:sp>
      <p:sp>
        <p:nvSpPr>
          <p:cNvPr id="4" name="Content Placeholder 3"/>
          <p:cNvSpPr>
            <a:spLocks noGrp="1"/>
          </p:cNvSpPr>
          <p:nvPr>
            <p:ph idx="1"/>
          </p:nvPr>
        </p:nvSpPr>
        <p:spPr/>
        <p:txBody>
          <a:bodyPr/>
          <a:lstStyle/>
          <a:p>
            <a:r>
              <a:rPr lang="en-GB" sz="2000" dirty="0"/>
              <a:t>Transmission of </a:t>
            </a:r>
            <a:r>
              <a:rPr lang="en-GB" sz="2000" dirty="0" smtClean="0"/>
              <a:t>biological/health </a:t>
            </a:r>
            <a:r>
              <a:rPr lang="en-GB" sz="2000" dirty="0"/>
              <a:t>(dis)advantage</a:t>
            </a:r>
          </a:p>
          <a:p>
            <a:pPr lvl="1"/>
            <a:r>
              <a:rPr lang="en-GB" sz="1800" dirty="0"/>
              <a:t>Biology/health as a resource given at birth</a:t>
            </a:r>
          </a:p>
          <a:p>
            <a:pPr lvl="1"/>
            <a:r>
              <a:rPr lang="en-GB" sz="1800" dirty="0" smtClean="0"/>
              <a:t>Intergenerational transmission (Drake and Liu, 2010)</a:t>
            </a:r>
          </a:p>
          <a:p>
            <a:pPr lvl="2"/>
            <a:r>
              <a:rPr lang="en-GB" sz="1800" dirty="0" smtClean="0"/>
              <a:t>Constant environmental exposure (a)</a:t>
            </a:r>
          </a:p>
          <a:p>
            <a:pPr lvl="2"/>
            <a:r>
              <a:rPr lang="en-GB" sz="1800" dirty="0" smtClean="0"/>
              <a:t>Maternal effects: physiological, behavioural,</a:t>
            </a:r>
            <a:br>
              <a:rPr lang="en-GB" sz="1800" dirty="0" smtClean="0"/>
            </a:br>
            <a:r>
              <a:rPr lang="en-GB" sz="1800" dirty="0" smtClean="0"/>
              <a:t>anatomical (b)</a:t>
            </a:r>
            <a:endParaRPr lang="en-GB" sz="1800" dirty="0"/>
          </a:p>
          <a:p>
            <a:pPr lvl="1"/>
            <a:r>
              <a:rPr lang="en-GB" sz="1800" dirty="0" smtClean="0"/>
              <a:t>Dynamic </a:t>
            </a:r>
            <a:r>
              <a:rPr lang="en-GB" sz="1800" dirty="0"/>
              <a:t>across the </a:t>
            </a:r>
            <a:r>
              <a:rPr lang="en-GB" sz="1800" dirty="0" err="1"/>
              <a:t>lifecourse</a:t>
            </a:r>
            <a:r>
              <a:rPr lang="en-GB" sz="1800" dirty="0"/>
              <a:t>: can increase or decrease due to environment and </a:t>
            </a:r>
            <a:r>
              <a:rPr lang="en-GB" sz="1800" dirty="0" smtClean="0"/>
              <a:t>behaviours – but always based on initial “stock”</a:t>
            </a:r>
            <a:endParaRPr lang="en-GB" sz="1800" dirty="0"/>
          </a:p>
          <a:p>
            <a:pPr lvl="1"/>
            <a:r>
              <a:rPr lang="en-GB" sz="1800" dirty="0"/>
              <a:t>Individually owned capital</a:t>
            </a:r>
          </a:p>
          <a:p>
            <a:endParaRPr lang="en-GB" dirty="0"/>
          </a:p>
        </p:txBody>
      </p:sp>
      <p:pic>
        <p:nvPicPr>
          <p:cNvPr id="1026" name="Picture 2" descr="Thumbnail image of Figure 2. Opens larg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1844824"/>
            <a:ext cx="2546993"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8987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Understanding health inequalities: linking social and biological </a:t>
            </a:r>
            <a:r>
              <a:rPr lang="en-GB" dirty="0" smtClean="0"/>
              <a:t>capital</a:t>
            </a:r>
            <a:endParaRPr lang="en-GB" dirty="0"/>
          </a:p>
        </p:txBody>
      </p:sp>
      <p:grpSp>
        <p:nvGrpSpPr>
          <p:cNvPr id="28" name="Group 27"/>
          <p:cNvGrpSpPr/>
          <p:nvPr/>
        </p:nvGrpSpPr>
        <p:grpSpPr>
          <a:xfrm>
            <a:off x="2425650" y="2535583"/>
            <a:ext cx="4447318" cy="2524986"/>
            <a:chOff x="1259632" y="2507974"/>
            <a:chExt cx="4447318" cy="2524986"/>
          </a:xfrm>
        </p:grpSpPr>
        <p:grpSp>
          <p:nvGrpSpPr>
            <p:cNvPr id="4" name="Group 3"/>
            <p:cNvGrpSpPr/>
            <p:nvPr/>
          </p:nvGrpSpPr>
          <p:grpSpPr>
            <a:xfrm>
              <a:off x="2913560" y="2507975"/>
              <a:ext cx="1946484" cy="1842045"/>
              <a:chOff x="186806" y="54489"/>
              <a:chExt cx="1946484" cy="1842045"/>
            </a:xfrm>
          </p:grpSpPr>
          <p:sp>
            <p:nvSpPr>
              <p:cNvPr id="8" name="Oval 7"/>
              <p:cNvSpPr/>
              <p:nvPr/>
            </p:nvSpPr>
            <p:spPr>
              <a:xfrm>
                <a:off x="186806" y="54489"/>
                <a:ext cx="1946484" cy="1842045"/>
              </a:xfrm>
              <a:prstGeom prst="ellipse">
                <a:avLst/>
              </a:prstGeom>
              <a:solidFill>
                <a:schemeClr val="accent5">
                  <a:lumMod val="75000"/>
                  <a:alpha val="50000"/>
                </a:schemeClr>
              </a:solidFill>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sp>
          <p:sp>
            <p:nvSpPr>
              <p:cNvPr id="9" name="Oval 4"/>
              <p:cNvSpPr/>
              <p:nvPr/>
            </p:nvSpPr>
            <p:spPr>
              <a:xfrm>
                <a:off x="471862" y="324250"/>
                <a:ext cx="1376372" cy="130252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smtClean="0"/>
                  <a:t>Social capital</a:t>
                </a:r>
                <a:endParaRPr lang="en-GB" sz="2000" b="1" kern="1200" dirty="0"/>
              </a:p>
            </p:txBody>
          </p:sp>
        </p:grpSp>
        <p:grpSp>
          <p:nvGrpSpPr>
            <p:cNvPr id="5" name="Group 4"/>
            <p:cNvGrpSpPr/>
            <p:nvPr/>
          </p:nvGrpSpPr>
          <p:grpSpPr>
            <a:xfrm>
              <a:off x="1259632" y="2507974"/>
              <a:ext cx="1946484" cy="1842045"/>
              <a:chOff x="1767097" y="-4791"/>
              <a:chExt cx="1946484" cy="1842045"/>
            </a:xfrm>
          </p:grpSpPr>
          <p:sp>
            <p:nvSpPr>
              <p:cNvPr id="6" name="Oval 5"/>
              <p:cNvSpPr/>
              <p:nvPr/>
            </p:nvSpPr>
            <p:spPr>
              <a:xfrm>
                <a:off x="1767097" y="-4791"/>
                <a:ext cx="1946484" cy="1842045"/>
              </a:xfrm>
              <a:prstGeom prst="ellipse">
                <a:avLst/>
              </a:prstGeom>
              <a:solidFill>
                <a:schemeClr val="bg2">
                  <a:lumMod val="60000"/>
                  <a:lumOff val="40000"/>
                  <a:alpha val="50000"/>
                </a:schemeClr>
              </a:solidFill>
            </p:spPr>
            <p:style>
              <a:lnRef idx="2">
                <a:schemeClr val="lt1">
                  <a:hueOff val="0"/>
                  <a:satOff val="0"/>
                  <a:lumOff val="0"/>
                  <a:alphaOff val="0"/>
                </a:schemeClr>
              </a:lnRef>
              <a:fillRef idx="1">
                <a:schemeClr val="accent5">
                  <a:alpha val="50000"/>
                  <a:hueOff val="-11789532"/>
                  <a:satOff val="22794"/>
                  <a:lumOff val="-31765"/>
                  <a:alphaOff val="0"/>
                </a:schemeClr>
              </a:fillRef>
              <a:effectRef idx="0">
                <a:schemeClr val="accent5">
                  <a:alpha val="50000"/>
                  <a:hueOff val="-11789532"/>
                  <a:satOff val="22794"/>
                  <a:lumOff val="-31765"/>
                  <a:alphaOff val="0"/>
                </a:schemeClr>
              </a:effectRef>
              <a:fontRef idx="minor">
                <a:schemeClr val="tx1"/>
              </a:fontRef>
            </p:style>
          </p:sp>
          <p:sp>
            <p:nvSpPr>
              <p:cNvPr id="7" name="Oval 6"/>
              <p:cNvSpPr/>
              <p:nvPr/>
            </p:nvSpPr>
            <p:spPr>
              <a:xfrm>
                <a:off x="2052153" y="324255"/>
                <a:ext cx="1376372" cy="130252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smtClean="0"/>
                  <a:t>Biological capital</a:t>
                </a:r>
                <a:endParaRPr lang="en-GB" sz="2000" b="1" kern="1200" dirty="0"/>
              </a:p>
            </p:txBody>
          </p:sp>
        </p:grpSp>
        <p:grpSp>
          <p:nvGrpSpPr>
            <p:cNvPr id="17" name="Group 16"/>
            <p:cNvGrpSpPr/>
            <p:nvPr/>
          </p:nvGrpSpPr>
          <p:grpSpPr>
            <a:xfrm>
              <a:off x="4538055" y="2988885"/>
              <a:ext cx="1168895" cy="1014520"/>
              <a:chOff x="604875" y="937634"/>
              <a:chExt cx="1168895" cy="1014520"/>
            </a:xfrm>
          </p:grpSpPr>
          <p:sp>
            <p:nvSpPr>
              <p:cNvPr id="24" name="Oval 23"/>
              <p:cNvSpPr/>
              <p:nvPr/>
            </p:nvSpPr>
            <p:spPr>
              <a:xfrm>
                <a:off x="604875" y="937634"/>
                <a:ext cx="1168895" cy="1014520"/>
              </a:xfrm>
              <a:prstGeom prst="ellipse">
                <a:avLst/>
              </a:pr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sp>
          <p:sp>
            <p:nvSpPr>
              <p:cNvPr id="25" name="Oval 4"/>
              <p:cNvSpPr/>
              <p:nvPr/>
            </p:nvSpPr>
            <p:spPr>
              <a:xfrm>
                <a:off x="916580" y="1216627"/>
                <a:ext cx="857190" cy="456534"/>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en-GB" sz="1200" kern="1200" dirty="0" smtClean="0"/>
                  <a:t>Symbolic capital</a:t>
                </a:r>
                <a:endParaRPr lang="en-GB" sz="1200" kern="1200" dirty="0"/>
              </a:p>
            </p:txBody>
          </p:sp>
        </p:grpSp>
        <p:grpSp>
          <p:nvGrpSpPr>
            <p:cNvPr id="18" name="Group 17"/>
            <p:cNvGrpSpPr/>
            <p:nvPr/>
          </p:nvGrpSpPr>
          <p:grpSpPr>
            <a:xfrm>
              <a:off x="3406092" y="4018440"/>
              <a:ext cx="1168895" cy="1014520"/>
              <a:chOff x="1847985" y="1895120"/>
              <a:chExt cx="1168895" cy="1014520"/>
            </a:xfrm>
          </p:grpSpPr>
          <p:sp>
            <p:nvSpPr>
              <p:cNvPr id="22" name="Oval 21"/>
              <p:cNvSpPr/>
              <p:nvPr/>
            </p:nvSpPr>
            <p:spPr>
              <a:xfrm>
                <a:off x="1847985" y="1895120"/>
                <a:ext cx="1168895" cy="1014520"/>
              </a:xfrm>
              <a:prstGeom prst="ellipse">
                <a:avLst/>
              </a:prstGeom>
            </p:spPr>
            <p:style>
              <a:lnRef idx="2">
                <a:schemeClr val="lt1">
                  <a:hueOff val="0"/>
                  <a:satOff val="0"/>
                  <a:lumOff val="0"/>
                  <a:alphaOff val="0"/>
                </a:schemeClr>
              </a:lnRef>
              <a:fillRef idx="1">
                <a:schemeClr val="accent5">
                  <a:alpha val="50000"/>
                  <a:hueOff val="-5894766"/>
                  <a:satOff val="11397"/>
                  <a:lumOff val="-15883"/>
                  <a:alphaOff val="0"/>
                </a:schemeClr>
              </a:fillRef>
              <a:effectRef idx="0">
                <a:schemeClr val="accent5">
                  <a:alpha val="50000"/>
                  <a:hueOff val="-5894766"/>
                  <a:satOff val="11397"/>
                  <a:lumOff val="-15883"/>
                  <a:alphaOff val="0"/>
                </a:schemeClr>
              </a:effectRef>
              <a:fontRef idx="minor">
                <a:schemeClr val="tx1"/>
              </a:fontRef>
            </p:style>
          </p:sp>
          <p:sp>
            <p:nvSpPr>
              <p:cNvPr id="23" name="Oval 6"/>
              <p:cNvSpPr/>
              <p:nvPr/>
            </p:nvSpPr>
            <p:spPr>
              <a:xfrm>
                <a:off x="2002493" y="2226700"/>
                <a:ext cx="701337" cy="55798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en-GB" sz="1200" kern="1200" dirty="0" smtClean="0"/>
                  <a:t>Economic capital</a:t>
                </a:r>
                <a:endParaRPr lang="en-GB" sz="1200" kern="1200" dirty="0"/>
              </a:p>
            </p:txBody>
          </p:sp>
        </p:grpSp>
        <p:grpSp>
          <p:nvGrpSpPr>
            <p:cNvPr id="19" name="Group 18"/>
            <p:cNvGrpSpPr/>
            <p:nvPr/>
          </p:nvGrpSpPr>
          <p:grpSpPr>
            <a:xfrm>
              <a:off x="4198967" y="3686591"/>
              <a:ext cx="1168895" cy="1014520"/>
              <a:chOff x="1070851" y="1656169"/>
              <a:chExt cx="1168895" cy="1014520"/>
            </a:xfrm>
          </p:grpSpPr>
          <p:sp>
            <p:nvSpPr>
              <p:cNvPr id="20" name="Oval 19"/>
              <p:cNvSpPr/>
              <p:nvPr/>
            </p:nvSpPr>
            <p:spPr>
              <a:xfrm>
                <a:off x="1070851" y="1656169"/>
                <a:ext cx="1168895" cy="1014520"/>
              </a:xfrm>
              <a:prstGeom prst="ellipse">
                <a:avLst/>
              </a:prstGeom>
            </p:spPr>
            <p:style>
              <a:lnRef idx="2">
                <a:schemeClr val="lt1">
                  <a:hueOff val="0"/>
                  <a:satOff val="0"/>
                  <a:lumOff val="0"/>
                  <a:alphaOff val="0"/>
                </a:schemeClr>
              </a:lnRef>
              <a:fillRef idx="1">
                <a:schemeClr val="accent5">
                  <a:alpha val="50000"/>
                  <a:hueOff val="-11789532"/>
                  <a:satOff val="22794"/>
                  <a:lumOff val="-31765"/>
                  <a:alphaOff val="0"/>
                </a:schemeClr>
              </a:fillRef>
              <a:effectRef idx="0">
                <a:schemeClr val="accent5">
                  <a:alpha val="50000"/>
                  <a:hueOff val="-11789532"/>
                  <a:satOff val="22794"/>
                  <a:lumOff val="-31765"/>
                  <a:alphaOff val="0"/>
                </a:schemeClr>
              </a:effectRef>
              <a:fontRef idx="minor">
                <a:schemeClr val="tx1"/>
              </a:fontRef>
            </p:style>
          </p:sp>
          <p:sp>
            <p:nvSpPr>
              <p:cNvPr id="21" name="Oval 8"/>
              <p:cNvSpPr/>
              <p:nvPr/>
            </p:nvSpPr>
            <p:spPr>
              <a:xfrm>
                <a:off x="1395179" y="1972983"/>
                <a:ext cx="701337" cy="55798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en-GB" sz="1200" kern="1200" dirty="0" smtClean="0"/>
                  <a:t>Cultural capital</a:t>
                </a:r>
                <a:endParaRPr lang="en-GB" sz="1200" kern="1200" dirty="0"/>
              </a:p>
            </p:txBody>
          </p:sp>
        </p:grpSp>
      </p:grpSp>
      <p:sp>
        <p:nvSpPr>
          <p:cNvPr id="27" name="TextBox 26"/>
          <p:cNvSpPr txBox="1"/>
          <p:nvPr/>
        </p:nvSpPr>
        <p:spPr>
          <a:xfrm>
            <a:off x="179512" y="2132856"/>
            <a:ext cx="2044447" cy="3416320"/>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GB" dirty="0" smtClean="0"/>
              <a:t>Structuring effects of social space</a:t>
            </a:r>
            <a:br>
              <a:rPr lang="en-GB" dirty="0" smtClean="0"/>
            </a:br>
            <a:endParaRPr lang="en-GB" dirty="0" smtClean="0"/>
          </a:p>
          <a:p>
            <a:pPr marL="285750" indent="-285750">
              <a:buFont typeface="Arial" panose="020B0604020202020204" pitchFamily="34" charset="0"/>
              <a:buChar char="•"/>
            </a:pPr>
            <a:r>
              <a:rPr lang="en-GB" dirty="0" smtClean="0"/>
              <a:t>Environmental conditions</a:t>
            </a:r>
            <a:br>
              <a:rPr lang="en-GB" dirty="0" smtClean="0"/>
            </a:br>
            <a:endParaRPr lang="en-GB" dirty="0" smtClean="0"/>
          </a:p>
          <a:p>
            <a:pPr marL="285750" indent="-285750">
              <a:buFont typeface="Arial" panose="020B0604020202020204" pitchFamily="34" charset="0"/>
              <a:buChar char="•"/>
            </a:pPr>
            <a:r>
              <a:rPr lang="en-GB" dirty="0" smtClean="0"/>
              <a:t>Impact of relationships</a:t>
            </a:r>
            <a:br>
              <a:rPr lang="en-GB" dirty="0" smtClean="0"/>
            </a:br>
            <a:endParaRPr lang="en-GB" dirty="0" smtClean="0"/>
          </a:p>
          <a:p>
            <a:pPr marL="285750" indent="-285750">
              <a:buFont typeface="Arial" panose="020B0604020202020204" pitchFamily="34" charset="0"/>
              <a:buChar char="•"/>
            </a:pPr>
            <a:r>
              <a:rPr lang="en-GB" dirty="0" smtClean="0"/>
              <a:t>Practices and knowledge </a:t>
            </a:r>
            <a:endParaRPr lang="en-GB" dirty="0"/>
          </a:p>
        </p:txBody>
      </p:sp>
      <p:cxnSp>
        <p:nvCxnSpPr>
          <p:cNvPr id="30" name="Straight Connector 29"/>
          <p:cNvCxnSpPr>
            <a:stCxn id="27" idx="0"/>
          </p:cNvCxnSpPr>
          <p:nvPr/>
        </p:nvCxnSpPr>
        <p:spPr>
          <a:xfrm flipH="1" flipV="1">
            <a:off x="1201735" y="1700808"/>
            <a:ext cx="1" cy="432048"/>
          </a:xfrm>
          <a:prstGeom prst="line">
            <a:avLst/>
          </a:prstGeom>
          <a:ln w="19050"/>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flipH="1">
            <a:off x="1201737" y="1700808"/>
            <a:ext cx="301022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flipV="1">
            <a:off x="4211960" y="1700808"/>
            <a:ext cx="1" cy="1755798"/>
          </a:xfrm>
          <a:prstGeom prst="line">
            <a:avLst/>
          </a:prstGeom>
          <a:ln w="19050"/>
        </p:spPr>
        <p:style>
          <a:lnRef idx="1">
            <a:schemeClr val="dk1"/>
          </a:lnRef>
          <a:fillRef idx="0">
            <a:schemeClr val="dk1"/>
          </a:fillRef>
          <a:effectRef idx="0">
            <a:schemeClr val="dk1"/>
          </a:effectRef>
          <a:fontRef idx="minor">
            <a:schemeClr val="tx1"/>
          </a:fontRef>
        </p:style>
      </p:cxnSp>
      <p:grpSp>
        <p:nvGrpSpPr>
          <p:cNvPr id="43" name="Group 42"/>
          <p:cNvGrpSpPr/>
          <p:nvPr/>
        </p:nvGrpSpPr>
        <p:grpSpPr>
          <a:xfrm>
            <a:off x="4572110" y="2864629"/>
            <a:ext cx="2464984" cy="2280410"/>
            <a:chOff x="4699304" y="2948790"/>
            <a:chExt cx="2464984" cy="2280410"/>
          </a:xfrm>
        </p:grpSpPr>
        <p:cxnSp>
          <p:nvCxnSpPr>
            <p:cNvPr id="38" name="Straight Connector 37"/>
            <p:cNvCxnSpPr/>
            <p:nvPr/>
          </p:nvCxnSpPr>
          <p:spPr>
            <a:xfrm flipH="1">
              <a:off x="4699304" y="5229200"/>
              <a:ext cx="2464984"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flipV="1">
              <a:off x="7164288" y="2948790"/>
              <a:ext cx="0" cy="2280410"/>
            </a:xfrm>
            <a:prstGeom prst="line">
              <a:avLst/>
            </a:prstGeom>
            <a:ln w="19050"/>
          </p:spPr>
          <p:style>
            <a:lnRef idx="1">
              <a:schemeClr val="dk1"/>
            </a:lnRef>
            <a:fillRef idx="0">
              <a:schemeClr val="dk1"/>
            </a:fillRef>
            <a:effectRef idx="0">
              <a:schemeClr val="dk1"/>
            </a:effectRef>
            <a:fontRef idx="minor">
              <a:schemeClr val="tx1"/>
            </a:fontRef>
          </p:style>
        </p:cxnSp>
      </p:grpSp>
      <p:sp>
        <p:nvSpPr>
          <p:cNvPr id="46" name="TextBox 45"/>
          <p:cNvSpPr txBox="1"/>
          <p:nvPr/>
        </p:nvSpPr>
        <p:spPr>
          <a:xfrm>
            <a:off x="7164288" y="3369204"/>
            <a:ext cx="1737148" cy="1477328"/>
          </a:xfrm>
          <a:prstGeom prst="rect">
            <a:avLst/>
          </a:prstGeom>
          <a:noFill/>
          <a:ln>
            <a:solidFill>
              <a:schemeClr val="tx1"/>
            </a:solidFill>
          </a:ln>
        </p:spPr>
        <p:txBody>
          <a:bodyPr wrap="square" rtlCol="0">
            <a:spAutoFit/>
          </a:bodyPr>
          <a:lstStyle/>
          <a:p>
            <a:r>
              <a:rPr lang="en-GB" dirty="0" smtClean="0"/>
              <a:t>Amount of social capital depends on other forms of capital</a:t>
            </a:r>
            <a:endParaRPr lang="en-GB" dirty="0"/>
          </a:p>
        </p:txBody>
      </p:sp>
      <p:sp>
        <p:nvSpPr>
          <p:cNvPr id="3" name="Notched Right Arrow 2"/>
          <p:cNvSpPr/>
          <p:nvPr/>
        </p:nvSpPr>
        <p:spPr>
          <a:xfrm>
            <a:off x="2710706" y="5373216"/>
            <a:ext cx="4741614" cy="7200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Time/</a:t>
            </a:r>
            <a:r>
              <a:rPr lang="en-GB" b="1" dirty="0" err="1" smtClean="0"/>
              <a:t>lifecourse</a:t>
            </a:r>
            <a:endParaRPr lang="en-GB" b="1" dirty="0"/>
          </a:p>
        </p:txBody>
      </p:sp>
    </p:spTree>
    <p:extLst>
      <p:ext uri="{BB962C8B-B14F-4D97-AF65-F5344CB8AC3E}">
        <p14:creationId xmlns:p14="http://schemas.microsoft.com/office/powerpoint/2010/main" val="914158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Policy implications</a:t>
            </a:r>
            <a:endParaRPr lang="en-GB" dirty="0"/>
          </a:p>
        </p:txBody>
      </p:sp>
      <p:sp>
        <p:nvSpPr>
          <p:cNvPr id="3" name="Content Placeholder 2"/>
          <p:cNvSpPr>
            <a:spLocks noGrp="1"/>
          </p:cNvSpPr>
          <p:nvPr>
            <p:ph idx="1"/>
          </p:nvPr>
        </p:nvSpPr>
        <p:spPr/>
        <p:txBody>
          <a:bodyPr/>
          <a:lstStyle/>
          <a:p>
            <a:r>
              <a:rPr lang="en-GB" dirty="0"/>
              <a:t>“Understanding the mechanisms by which programming effects are induced and transmitted across generations has important implications for designing interventions to improve human health.” (Drake and Liu, 2010: 210</a:t>
            </a:r>
            <a:r>
              <a:rPr lang="en-GB" dirty="0" smtClean="0"/>
              <a:t>)</a:t>
            </a:r>
            <a:endParaRPr lang="en-GB" dirty="0"/>
          </a:p>
          <a:p>
            <a:r>
              <a:rPr lang="en-GB" dirty="0"/>
              <a:t>Emphasises the importance of mechanisms linking social and biological </a:t>
            </a:r>
            <a:r>
              <a:rPr lang="en-GB" dirty="0" smtClean="0"/>
              <a:t>systems and transmission of advantage</a:t>
            </a:r>
            <a:endParaRPr lang="en-GB" dirty="0"/>
          </a:p>
          <a:p>
            <a:r>
              <a:rPr lang="en-GB" dirty="0" smtClean="0"/>
              <a:t>Moving away from individual and behavioural explanations – the importance of the </a:t>
            </a:r>
            <a:r>
              <a:rPr lang="en-GB" i="1" dirty="0" smtClean="0"/>
              <a:t>collective</a:t>
            </a:r>
            <a:endParaRPr lang="en-GB" dirty="0" smtClean="0"/>
          </a:p>
          <a:p>
            <a:r>
              <a:rPr lang="en-GB" dirty="0"/>
              <a:t>Stocks of capital change over the life course</a:t>
            </a:r>
          </a:p>
          <a:p>
            <a:r>
              <a:rPr lang="en-GB" dirty="0" smtClean="0"/>
              <a:t>Avoid </a:t>
            </a:r>
            <a:r>
              <a:rPr lang="en-GB" dirty="0"/>
              <a:t>blaming mothers – effect of social </a:t>
            </a:r>
            <a:r>
              <a:rPr lang="en-GB" dirty="0" smtClean="0"/>
              <a:t>space, environment and social practices all embodied through social capital</a:t>
            </a:r>
            <a:endParaRPr lang="en-GB" dirty="0"/>
          </a:p>
        </p:txBody>
      </p:sp>
    </p:spTree>
    <p:extLst>
      <p:ext uri="{BB962C8B-B14F-4D97-AF65-F5344CB8AC3E}">
        <p14:creationId xmlns:p14="http://schemas.microsoft.com/office/powerpoint/2010/main" val="21738358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lstStyle/>
          <a:p>
            <a:r>
              <a:rPr lang="en-GB" dirty="0" smtClean="0"/>
              <a:t>Developmental programming and epigenetics are important areas for work on health and health inequalities – greater sociological engagement needed</a:t>
            </a:r>
            <a:br>
              <a:rPr lang="en-GB" dirty="0" smtClean="0"/>
            </a:br>
            <a:endParaRPr lang="en-GB" dirty="0" smtClean="0"/>
          </a:p>
          <a:p>
            <a:r>
              <a:rPr lang="en-GB" dirty="0" smtClean="0"/>
              <a:t>“</a:t>
            </a:r>
            <a:r>
              <a:rPr lang="en-GB" dirty="0"/>
              <a:t>B</a:t>
            </a:r>
            <a:r>
              <a:rPr lang="en-GB" dirty="0" smtClean="0"/>
              <a:t>iological capital” as a way of theorising our own biological resources and their transmission</a:t>
            </a:r>
            <a:r>
              <a:rPr lang="en-GB" dirty="0"/>
              <a:t/>
            </a:r>
            <a:br>
              <a:rPr lang="en-GB" dirty="0"/>
            </a:br>
            <a:endParaRPr lang="en-GB" dirty="0" smtClean="0"/>
          </a:p>
          <a:p>
            <a:r>
              <a:rPr lang="en-GB" dirty="0" smtClean="0"/>
              <a:t>Tied in to other forms of capital: social, cultural, symbolic, economic</a:t>
            </a:r>
            <a:br>
              <a:rPr lang="en-GB" dirty="0" smtClean="0"/>
            </a:br>
            <a:endParaRPr lang="en-GB" dirty="0" smtClean="0"/>
          </a:p>
          <a:p>
            <a:r>
              <a:rPr lang="en-GB" dirty="0" smtClean="0"/>
              <a:t>Integrating social and biological explanations for health inequalities</a:t>
            </a:r>
            <a:endParaRPr lang="en-GB" dirty="0"/>
          </a:p>
        </p:txBody>
      </p:sp>
    </p:spTree>
    <p:extLst>
      <p:ext uri="{BB962C8B-B14F-4D97-AF65-F5344CB8AC3E}">
        <p14:creationId xmlns:p14="http://schemas.microsoft.com/office/powerpoint/2010/main" val="277221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a:xfrm>
            <a:off x="384175" y="1700808"/>
            <a:ext cx="8374063" cy="4067175"/>
          </a:xfrm>
        </p:spPr>
        <p:txBody>
          <a:bodyPr/>
          <a:lstStyle/>
          <a:p>
            <a:pPr marL="0" indent="0">
              <a:buNone/>
            </a:pPr>
            <a:r>
              <a:rPr lang="en-GB" sz="1600" dirty="0" smtClean="0"/>
              <a:t>Bourdieu, P (1986) The Forms of Capital. </a:t>
            </a:r>
            <a:r>
              <a:rPr lang="en-GB" sz="1600" dirty="0"/>
              <a:t>Accessed online: </a:t>
            </a:r>
            <a:r>
              <a:rPr lang="en-GB" sz="1600" dirty="0">
                <a:hlinkClick r:id="rId2"/>
              </a:rPr>
              <a:t>https://</a:t>
            </a:r>
            <a:r>
              <a:rPr lang="en-GB" sz="1600" dirty="0" smtClean="0">
                <a:hlinkClick r:id="rId2"/>
              </a:rPr>
              <a:t>www.marxists.org/reference/subject/philosophy/works/fr/bourdieu-forms-capital.htm</a:t>
            </a:r>
            <a:r>
              <a:rPr lang="en-GB" sz="1600" dirty="0" smtClean="0"/>
              <a:t> </a:t>
            </a:r>
            <a:endParaRPr lang="en-GB" sz="1600" dirty="0"/>
          </a:p>
          <a:p>
            <a:pPr marL="0" indent="0">
              <a:buNone/>
            </a:pPr>
            <a:r>
              <a:rPr lang="en-GB" sz="1600" dirty="0" smtClean="0"/>
              <a:t>Drake A M and Liu L (2010) Intergenerational </a:t>
            </a:r>
            <a:r>
              <a:rPr lang="en-GB" sz="1600" dirty="0"/>
              <a:t>transmission of programmed effects: public health </a:t>
            </a:r>
            <a:r>
              <a:rPr lang="en-GB" sz="1600" dirty="0" smtClean="0"/>
              <a:t>consequences. </a:t>
            </a:r>
            <a:r>
              <a:rPr lang="en-GB" sz="1600" i="1" dirty="0" smtClean="0"/>
              <a:t>Trends in Endocrinology &amp; Metabolism</a:t>
            </a:r>
            <a:r>
              <a:rPr lang="en-GB" sz="1600" dirty="0" smtClean="0"/>
              <a:t> 21(4): 206-213.</a:t>
            </a:r>
          </a:p>
          <a:p>
            <a:pPr marL="0" indent="0">
              <a:buNone/>
            </a:pPr>
            <a:r>
              <a:rPr lang="en-GB" sz="1600" dirty="0" smtClean="0"/>
              <a:t>Kelly M P, Kelly R S and Russo F (2014) The Integration of Social, </a:t>
            </a:r>
            <a:r>
              <a:rPr lang="en-GB" sz="1600" dirty="0" err="1" smtClean="0"/>
              <a:t>Behavioral</a:t>
            </a:r>
            <a:r>
              <a:rPr lang="en-GB" sz="1600" dirty="0" smtClean="0"/>
              <a:t>, and Biological Mechanisms in Models of Pathogenesis. </a:t>
            </a:r>
            <a:r>
              <a:rPr lang="en-GB" sz="1600" i="1" dirty="0" smtClean="0"/>
              <a:t>Perspectives in Biology and Medicine</a:t>
            </a:r>
            <a:r>
              <a:rPr lang="en-GB" sz="1600" dirty="0" smtClean="0"/>
              <a:t> 57(3): 308-328.  </a:t>
            </a:r>
            <a:endParaRPr lang="en-GB" sz="1600" dirty="0"/>
          </a:p>
          <a:p>
            <a:pPr marL="0" indent="0">
              <a:buNone/>
            </a:pPr>
            <a:r>
              <a:rPr lang="en-GB" sz="1600" dirty="0" smtClean="0"/>
              <a:t>Rose N (2013) The human sciences in a biological age. </a:t>
            </a:r>
            <a:r>
              <a:rPr lang="en-GB" sz="1600" i="1" dirty="0" smtClean="0"/>
              <a:t>Theory, Culture &amp; Society</a:t>
            </a:r>
            <a:r>
              <a:rPr lang="en-GB" sz="1600" dirty="0" smtClean="0"/>
              <a:t> 30(1): 3-34.</a:t>
            </a:r>
          </a:p>
          <a:p>
            <a:pPr marL="0" indent="0">
              <a:buNone/>
            </a:pPr>
            <a:r>
              <a:rPr lang="en-GB" sz="1600" dirty="0" err="1" smtClean="0"/>
              <a:t>Tarlov</a:t>
            </a:r>
            <a:r>
              <a:rPr lang="en-GB" sz="1600" dirty="0" smtClean="0"/>
              <a:t>, A R (1996) Social determinants of health: the sociobiological translation. In D Blane, E Brunner and R Wilkinson (</a:t>
            </a:r>
            <a:r>
              <a:rPr lang="en-GB" sz="1600" dirty="0" err="1" smtClean="0"/>
              <a:t>eds</a:t>
            </a:r>
            <a:r>
              <a:rPr lang="en-GB" sz="1600" dirty="0" smtClean="0"/>
              <a:t>) </a:t>
            </a:r>
            <a:r>
              <a:rPr lang="en-GB" sz="1600" i="1" dirty="0" smtClean="0"/>
              <a:t>Health and Social Organisation</a:t>
            </a:r>
            <a:r>
              <a:rPr lang="en-GB" sz="1600" dirty="0" smtClean="0"/>
              <a:t>. London: Routledge.</a:t>
            </a:r>
          </a:p>
          <a:p>
            <a:pPr marL="0" indent="0">
              <a:buNone/>
            </a:pPr>
            <a:r>
              <a:rPr lang="en-GB" sz="1600" dirty="0" err="1" smtClean="0"/>
              <a:t>Warin</a:t>
            </a:r>
            <a:r>
              <a:rPr lang="en-GB" sz="1600" dirty="0" smtClean="0"/>
              <a:t> M, Moore V, Davies M and </a:t>
            </a:r>
            <a:r>
              <a:rPr lang="en-GB" sz="1600" dirty="0" err="1" smtClean="0"/>
              <a:t>Ulijaszek</a:t>
            </a:r>
            <a:r>
              <a:rPr lang="en-GB" sz="1600" dirty="0" smtClean="0"/>
              <a:t> S (2015) Epigenetics and Obesity: The Reproduction of Habitus through Intracellular and Social Environments. </a:t>
            </a:r>
            <a:r>
              <a:rPr lang="en-GB" sz="1600" i="1" dirty="0" smtClean="0"/>
              <a:t>The New </a:t>
            </a:r>
            <a:r>
              <a:rPr lang="en-GB" sz="1600" i="1" dirty="0" err="1" smtClean="0"/>
              <a:t>Biologies</a:t>
            </a:r>
            <a:r>
              <a:rPr lang="en-GB" sz="1600" dirty="0" smtClean="0"/>
              <a:t> : 1-26.</a:t>
            </a:r>
            <a:endParaRPr lang="en-GB" sz="1600" dirty="0"/>
          </a:p>
        </p:txBody>
      </p:sp>
    </p:spTree>
    <p:extLst>
      <p:ext uri="{BB962C8B-B14F-4D97-AF65-F5344CB8AC3E}">
        <p14:creationId xmlns:p14="http://schemas.microsoft.com/office/powerpoint/2010/main" val="33318148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Thank you </a:t>
            </a:r>
            <a:endParaRPr lang="en-GB" dirty="0"/>
          </a:p>
        </p:txBody>
      </p:sp>
      <p:sp>
        <p:nvSpPr>
          <p:cNvPr id="3" name="Content Placeholder 2"/>
          <p:cNvSpPr>
            <a:spLocks noGrp="1"/>
          </p:cNvSpPr>
          <p:nvPr>
            <p:ph idx="1"/>
          </p:nvPr>
        </p:nvSpPr>
        <p:spPr/>
        <p:txBody>
          <a:bodyPr/>
          <a:lstStyle/>
          <a:p>
            <a:pPr marL="0" indent="0" algn="ctr">
              <a:buNone/>
            </a:pPr>
            <a:endParaRPr lang="en-GB" b="1" dirty="0" smtClean="0"/>
          </a:p>
          <a:p>
            <a:pPr marL="0" indent="0" algn="ctr">
              <a:buNone/>
            </a:pPr>
            <a:r>
              <a:rPr lang="en-GB" b="1" dirty="0" smtClean="0"/>
              <a:t>Acknowledgements:</a:t>
            </a:r>
            <a:r>
              <a:rPr lang="en-GB" dirty="0"/>
              <a:t/>
            </a:r>
            <a:br>
              <a:rPr lang="en-GB" dirty="0"/>
            </a:br>
            <a:r>
              <a:rPr lang="en-GB" dirty="0"/>
              <a:t>St John’s College Annual Fund</a:t>
            </a:r>
            <a:br>
              <a:rPr lang="en-GB" dirty="0"/>
            </a:br>
            <a:r>
              <a:rPr lang="en-GB" dirty="0"/>
              <a:t>Prof. Mike Kelly (</a:t>
            </a:r>
            <a:r>
              <a:rPr lang="en-GB" dirty="0" smtClean="0">
                <a:hlinkClick r:id="rId2"/>
              </a:rPr>
              <a:t>mk744@medschl.cam.ac.uk</a:t>
            </a:r>
            <a:r>
              <a:rPr lang="en-GB" dirty="0" smtClean="0"/>
              <a:t>) </a:t>
            </a:r>
            <a:br>
              <a:rPr lang="en-GB" dirty="0" smtClean="0"/>
            </a:br>
            <a:r>
              <a:rPr lang="en-GB" dirty="0" smtClean="0"/>
              <a:t>Prof. Ann Louise Kinmonth</a:t>
            </a:r>
          </a:p>
          <a:p>
            <a:endParaRPr lang="en-GB" dirty="0" smtClean="0"/>
          </a:p>
          <a:p>
            <a:pPr marL="0" indent="0" algn="ctr">
              <a:buNone/>
            </a:pPr>
            <a:r>
              <a:rPr lang="en-GB" b="1" dirty="0"/>
              <a:t>Email: </a:t>
            </a:r>
            <a:r>
              <a:rPr lang="en-GB" dirty="0">
                <a:hlinkClick r:id="rId3"/>
              </a:rPr>
              <a:t>nmk33@cam.ac.uk</a:t>
            </a:r>
            <a:r>
              <a:rPr lang="en-GB" dirty="0"/>
              <a:t/>
            </a:r>
            <a:br>
              <a:rPr lang="en-GB" dirty="0"/>
            </a:br>
            <a:r>
              <a:rPr lang="en-GB" b="1" dirty="0"/>
              <a:t>Twitter: </a:t>
            </a:r>
            <a:r>
              <a:rPr lang="en-GB" dirty="0"/>
              <a:t>@</a:t>
            </a:r>
            <a:r>
              <a:rPr lang="en-GB" dirty="0" err="1"/>
              <a:t>NMKriznik</a:t>
            </a:r>
            <a:endParaRPr lang="en-GB" dirty="0"/>
          </a:p>
          <a:p>
            <a:pPr marL="0" indent="0">
              <a:buNone/>
            </a:pPr>
            <a:endParaRPr lang="en-GB" dirty="0"/>
          </a:p>
        </p:txBody>
      </p:sp>
    </p:spTree>
    <p:extLst>
      <p:ext uri="{BB962C8B-B14F-4D97-AF65-F5344CB8AC3E}">
        <p14:creationId xmlns:p14="http://schemas.microsoft.com/office/powerpoint/2010/main" val="313422728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blank 1">
      <a:dk1>
        <a:srgbClr val="003E72"/>
      </a:dk1>
      <a:lt1>
        <a:srgbClr val="FFFFFF"/>
      </a:lt1>
      <a:dk2>
        <a:srgbClr val="FFFFFF"/>
      </a:dk2>
      <a:lt2>
        <a:srgbClr val="00B3BE"/>
      </a:lt2>
      <a:accent1>
        <a:srgbClr val="0073CF"/>
      </a:accent1>
      <a:accent2>
        <a:srgbClr val="E37222"/>
      </a:accent2>
      <a:accent3>
        <a:srgbClr val="FFFFFF"/>
      </a:accent3>
      <a:accent4>
        <a:srgbClr val="003460"/>
      </a:accent4>
      <a:accent5>
        <a:srgbClr val="AABCE4"/>
      </a:accent5>
      <a:accent6>
        <a:srgbClr val="CE671E"/>
      </a:accent6>
      <a:hlink>
        <a:srgbClr val="58A618"/>
      </a:hlink>
      <a:folHlink>
        <a:srgbClr val="8E258D"/>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3E72"/>
        </a:dk1>
        <a:lt1>
          <a:srgbClr val="FFFFFF"/>
        </a:lt1>
        <a:dk2>
          <a:srgbClr val="FFFFFF"/>
        </a:dk2>
        <a:lt2>
          <a:srgbClr val="00B3BE"/>
        </a:lt2>
        <a:accent1>
          <a:srgbClr val="0073CF"/>
        </a:accent1>
        <a:accent2>
          <a:srgbClr val="E37222"/>
        </a:accent2>
        <a:accent3>
          <a:srgbClr val="FFFFFF"/>
        </a:accent3>
        <a:accent4>
          <a:srgbClr val="003460"/>
        </a:accent4>
        <a:accent5>
          <a:srgbClr val="AABCE4"/>
        </a:accent5>
        <a:accent6>
          <a:srgbClr val="CE671E"/>
        </a:accent6>
        <a:hlink>
          <a:srgbClr val="58A618"/>
        </a:hlink>
        <a:folHlink>
          <a:srgbClr val="8E258D"/>
        </a:folHlink>
      </a:clrScheme>
      <a:clrMap bg1="lt1" tx1="dk1" bg2="lt2" tx2="dk2" accent1="accent1" accent2="accent2" accent3="accent3" accent4="accent4" accent5="accent5" accent6="accent6" hlink="hlink" folHlink="folHlink"/>
    </a:extraClrScheme>
    <a:extraClrScheme>
      <a:clrScheme name="blank 2">
        <a:dk1>
          <a:srgbClr val="003E72"/>
        </a:dk1>
        <a:lt1>
          <a:srgbClr val="FFFFFF"/>
        </a:lt1>
        <a:dk2>
          <a:srgbClr val="FFFFFF"/>
        </a:dk2>
        <a:lt2>
          <a:srgbClr val="83AFB4"/>
        </a:lt2>
        <a:accent1>
          <a:srgbClr val="6AADE4"/>
        </a:accent1>
        <a:accent2>
          <a:srgbClr val="EFBD47"/>
        </a:accent2>
        <a:accent3>
          <a:srgbClr val="FFFFFF"/>
        </a:accent3>
        <a:accent4>
          <a:srgbClr val="003460"/>
        </a:accent4>
        <a:accent5>
          <a:srgbClr val="B9D3EF"/>
        </a:accent5>
        <a:accent6>
          <a:srgbClr val="D9AB3F"/>
        </a:accent6>
        <a:hlink>
          <a:srgbClr val="A8B400"/>
        </a:hlink>
        <a:folHlink>
          <a:srgbClr val="6A4061"/>
        </a:folHlink>
      </a:clrScheme>
      <a:clrMap bg1="lt1" tx1="dk1" bg2="lt2" tx2="dk2" accent1="accent1" accent2="accent2" accent3="accent3" accent4="accent4" accent5="accent5" accent6="accent6" hlink="hlink" folHlink="folHlink"/>
    </a:extraClrScheme>
    <a:extraClrScheme>
      <a:clrScheme name="blank 3">
        <a:dk1>
          <a:srgbClr val="003E72"/>
        </a:dk1>
        <a:lt1>
          <a:srgbClr val="FFFFFF"/>
        </a:lt1>
        <a:dk2>
          <a:srgbClr val="FFFFFF"/>
        </a:dk2>
        <a:lt2>
          <a:srgbClr val="156570"/>
        </a:lt2>
        <a:accent1>
          <a:srgbClr val="003E72"/>
        </a:accent1>
        <a:accent2>
          <a:srgbClr val="C84E00"/>
        </a:accent2>
        <a:accent3>
          <a:srgbClr val="FFFFFF"/>
        </a:accent3>
        <a:accent4>
          <a:srgbClr val="003460"/>
        </a:accent4>
        <a:accent5>
          <a:srgbClr val="AAAFBC"/>
        </a:accent5>
        <a:accent6>
          <a:srgbClr val="B54600"/>
        </a:accent6>
        <a:hlink>
          <a:srgbClr val="435125"/>
        </a:hlink>
        <a:folHlink>
          <a:srgbClr val="412D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927</Words>
  <Application>Microsoft Office PowerPoint</Application>
  <PresentationFormat>On-screen Show (4:3)</PresentationFormat>
  <Paragraphs>132</Paragraphs>
  <Slides>17</Slides>
  <Notes>14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blank</vt:lpstr>
      <vt:lpstr>Social capital, biological capital and health inequalities: Bourdieu meets developmental programming</vt:lpstr>
      <vt:lpstr>Outline</vt:lpstr>
      <vt:lpstr>The relationship between the social world and health differences</vt:lpstr>
      <vt:lpstr>Developmental programming and epigenetics</vt:lpstr>
      <vt:lpstr>Where’s the sociological contribution?</vt:lpstr>
      <vt:lpstr>Sociology, biology and health (inequalities)</vt:lpstr>
      <vt:lpstr>St John’s Reading Group on Health Inequalities</vt:lpstr>
      <vt:lpstr>Bourdieu and “the forms of capital”</vt:lpstr>
      <vt:lpstr>Bourdieu and “the forms of capital”</vt:lpstr>
      <vt:lpstr>Social capital and health</vt:lpstr>
      <vt:lpstr>Biological capital and health</vt:lpstr>
      <vt:lpstr>Biological capital and health</vt:lpstr>
      <vt:lpstr>Understanding health inequalities: linking social and biological capital</vt:lpstr>
      <vt:lpstr>Policy implications</vt:lpstr>
      <vt:lpstr>Conclusion</vt:lpstr>
      <vt:lpstr>References</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Integrated mechanisms describing the relationship between the social and the biological</dc:title>
  <dc:creator>Natasha Marie Kriznik</dc:creator>
  <cp:lastModifiedBy>Hanzlik L.</cp:lastModifiedBy>
  <cp:revision>86</cp:revision>
  <dcterms:created xsi:type="dcterms:W3CDTF">2016-03-01T10:50:45Z</dcterms:created>
  <dcterms:modified xsi:type="dcterms:W3CDTF">2016-07-15T13:46:07Z</dcterms:modified>
</cp:coreProperties>
</file>