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7" r:id="rId2"/>
    <p:sldId id="408" r:id="rId3"/>
    <p:sldId id="438" r:id="rId4"/>
    <p:sldId id="433" r:id="rId5"/>
    <p:sldId id="420" r:id="rId6"/>
    <p:sldId id="421" r:id="rId7"/>
    <p:sldId id="434" r:id="rId8"/>
    <p:sldId id="439" r:id="rId9"/>
    <p:sldId id="409" r:id="rId10"/>
    <p:sldId id="410" r:id="rId11"/>
    <p:sldId id="440" r:id="rId12"/>
    <p:sldId id="441" r:id="rId13"/>
    <p:sldId id="442" r:id="rId14"/>
    <p:sldId id="443" r:id="rId15"/>
    <p:sldId id="444" r:id="rId16"/>
    <p:sldId id="445" r:id="rId17"/>
    <p:sldId id="411" r:id="rId18"/>
    <p:sldId id="435" r:id="rId19"/>
    <p:sldId id="413" r:id="rId20"/>
    <p:sldId id="449" r:id="rId21"/>
    <p:sldId id="448" r:id="rId22"/>
    <p:sldId id="447" r:id="rId23"/>
    <p:sldId id="446" r:id="rId24"/>
    <p:sldId id="414" r:id="rId25"/>
    <p:sldId id="453" r:id="rId26"/>
    <p:sldId id="455" r:id="rId27"/>
    <p:sldId id="470" r:id="rId28"/>
    <p:sldId id="469" r:id="rId29"/>
    <p:sldId id="452" r:id="rId30"/>
    <p:sldId id="451" r:id="rId31"/>
    <p:sldId id="456" r:id="rId32"/>
    <p:sldId id="450" r:id="rId33"/>
    <p:sldId id="416" r:id="rId34"/>
    <p:sldId id="459" r:id="rId35"/>
    <p:sldId id="458" r:id="rId36"/>
    <p:sldId id="417" r:id="rId37"/>
    <p:sldId id="465" r:id="rId38"/>
    <p:sldId id="466" r:id="rId39"/>
    <p:sldId id="460" r:id="rId40"/>
    <p:sldId id="461" r:id="rId41"/>
    <p:sldId id="477" r:id="rId42"/>
    <p:sldId id="476" r:id="rId43"/>
    <p:sldId id="475" r:id="rId44"/>
    <p:sldId id="474" r:id="rId45"/>
    <p:sldId id="463" r:id="rId46"/>
    <p:sldId id="468" r:id="rId47"/>
    <p:sldId id="471" r:id="rId48"/>
    <p:sldId id="473" r:id="rId49"/>
    <p:sldId id="427" r:id="rId50"/>
    <p:sldId id="428" r:id="rId51"/>
    <p:sldId id="429" r:id="rId52"/>
    <p:sldId id="430" r:id="rId53"/>
    <p:sldId id="431" r:id="rId54"/>
    <p:sldId id="418" r:id="rId55"/>
    <p:sldId id="378" r:id="rId56"/>
    <p:sldId id="472" r:id="rId57"/>
  </p:sldIdLst>
  <p:sldSz cx="9144000" cy="6858000" type="screen4x3"/>
  <p:notesSz cx="6858000" cy="9144000"/>
  <p:defaultTextStyle>
    <a:defPPr>
      <a:defRPr lang="en-US"/>
    </a:defPPr>
    <a:lvl1pPr algn="just" rtl="0" fontAlgn="base">
      <a:spcBef>
        <a:spcPct val="50000"/>
      </a:spcBef>
      <a:spcAft>
        <a:spcPct val="0"/>
      </a:spcAft>
      <a:defRPr sz="3600" b="1" kern="1200">
        <a:solidFill>
          <a:srgbClr val="FF3300"/>
        </a:solidFill>
        <a:latin typeface="Times New Roman" pitchFamily="18" charset="0"/>
        <a:ea typeface="+mn-ea"/>
        <a:cs typeface="+mn-cs"/>
      </a:defRPr>
    </a:lvl1pPr>
    <a:lvl2pPr marL="457200" algn="just" rtl="0" fontAlgn="base">
      <a:spcBef>
        <a:spcPct val="50000"/>
      </a:spcBef>
      <a:spcAft>
        <a:spcPct val="0"/>
      </a:spcAft>
      <a:defRPr sz="3600" b="1" kern="1200">
        <a:solidFill>
          <a:srgbClr val="FF3300"/>
        </a:solidFill>
        <a:latin typeface="Times New Roman" pitchFamily="18" charset="0"/>
        <a:ea typeface="+mn-ea"/>
        <a:cs typeface="+mn-cs"/>
      </a:defRPr>
    </a:lvl2pPr>
    <a:lvl3pPr marL="914400" algn="just" rtl="0" fontAlgn="base">
      <a:spcBef>
        <a:spcPct val="50000"/>
      </a:spcBef>
      <a:spcAft>
        <a:spcPct val="0"/>
      </a:spcAft>
      <a:defRPr sz="3600" b="1" kern="1200">
        <a:solidFill>
          <a:srgbClr val="FF3300"/>
        </a:solidFill>
        <a:latin typeface="Times New Roman" pitchFamily="18" charset="0"/>
        <a:ea typeface="+mn-ea"/>
        <a:cs typeface="+mn-cs"/>
      </a:defRPr>
    </a:lvl3pPr>
    <a:lvl4pPr marL="1371600" algn="just" rtl="0" fontAlgn="base">
      <a:spcBef>
        <a:spcPct val="50000"/>
      </a:spcBef>
      <a:spcAft>
        <a:spcPct val="0"/>
      </a:spcAft>
      <a:defRPr sz="3600" b="1" kern="1200">
        <a:solidFill>
          <a:srgbClr val="FF3300"/>
        </a:solidFill>
        <a:latin typeface="Times New Roman" pitchFamily="18" charset="0"/>
        <a:ea typeface="+mn-ea"/>
        <a:cs typeface="+mn-cs"/>
      </a:defRPr>
    </a:lvl4pPr>
    <a:lvl5pPr marL="1828800" algn="just" rtl="0" fontAlgn="base">
      <a:spcBef>
        <a:spcPct val="50000"/>
      </a:spcBef>
      <a:spcAft>
        <a:spcPct val="0"/>
      </a:spcAft>
      <a:defRPr sz="3600" b="1" kern="1200">
        <a:solidFill>
          <a:srgbClr val="FF33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rgbClr val="FF33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rgbClr val="FF33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rgbClr val="FF33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rgbClr val="FF3300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CC00"/>
    <a:srgbClr val="FF3300"/>
    <a:srgbClr val="D6FFFC"/>
    <a:srgbClr val="C1F5FF"/>
    <a:srgbClr val="97EEFF"/>
    <a:srgbClr val="4299A0"/>
    <a:srgbClr val="3275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3" autoAdjust="0"/>
    <p:restoredTop sz="94610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8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4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fld id="{48F2F29C-41CD-460C-BA76-022C00E80E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314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fld id="{0B76E6ED-C5EA-4C65-B248-742707BF5A5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90005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D41A71D-6997-4BF0-A0C7-070D2F97B1C1}" type="slidenum">
              <a:rPr lang="en-GB" altLang="en-US" smtClean="0"/>
              <a:pPr algn="r">
                <a:spcBef>
                  <a:spcPct val="0"/>
                </a:spcBef>
              </a:pPr>
              <a:t>1</a:t>
            </a:fld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7957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76E6ED-C5EA-4C65-B248-742707BF5A5C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7599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When</a:t>
            </a:r>
            <a:r>
              <a:rPr lang="en-CA" baseline="0" dirty="0" smtClean="0"/>
              <a:t> it looks something like this….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84A70B-E88C-403C-B5C9-A02C9C89485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88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86908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23742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14611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42822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47746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22469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696725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054097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078021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4875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05804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920880" cy="838200"/>
          </a:xfrm>
          <a:prstGeom prst="rect">
            <a:avLst/>
          </a:prstGeom>
        </p:spPr>
        <p:txBody>
          <a:bodyPr/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51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 dirty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0"/>
            <a:r>
              <a:rPr lang="en-US" altLang="en-US" smtClean="0"/>
              <a:t>Second level</a:t>
            </a:r>
          </a:p>
          <a:p>
            <a:pPr lvl="0"/>
            <a:r>
              <a:rPr lang="en-US" altLang="en-US" smtClean="0"/>
              <a:t>Third level</a:t>
            </a:r>
          </a:p>
          <a:p>
            <a:pPr lvl="0"/>
            <a:r>
              <a:rPr lang="en-US" altLang="en-US" smtClean="0"/>
              <a:t>Fourth level</a:t>
            </a:r>
          </a:p>
          <a:p>
            <a:pPr lvl="0"/>
            <a:r>
              <a:rPr lang="en-US" altLang="en-US" smtClean="0"/>
              <a:t>Fifth level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771525" y="5991225"/>
            <a:ext cx="25812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600" b="1">
                <a:solidFill>
                  <a:srgbClr val="FF33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rgbClr val="FF33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rgbClr val="FF33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rgbClr val="FF33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rgbClr val="FF3300"/>
                </a:solidFill>
                <a:latin typeface="Times New Roman" pitchFamily="18" charset="0"/>
              </a:defRPr>
            </a:lvl5pPr>
            <a:lvl6pPr marL="2514600" indent="-228600" algn="just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FF3300"/>
                </a:solidFill>
                <a:latin typeface="Times New Roman" pitchFamily="18" charset="0"/>
              </a:defRPr>
            </a:lvl6pPr>
            <a:lvl7pPr marL="2971800" indent="-228600" algn="just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FF3300"/>
                </a:solidFill>
                <a:latin typeface="Times New Roman" pitchFamily="18" charset="0"/>
              </a:defRPr>
            </a:lvl7pPr>
            <a:lvl8pPr marL="3429000" indent="-228600" algn="just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FF3300"/>
                </a:solidFill>
                <a:latin typeface="Times New Roman" pitchFamily="18" charset="0"/>
              </a:defRPr>
            </a:lvl8pPr>
            <a:lvl9pPr marL="3886200" indent="-228600" algn="just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FF3300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200" dirty="0" smtClean="0">
                <a:solidFill>
                  <a:schemeClr val="tx1"/>
                </a:solidFill>
                <a:latin typeface="Times" pitchFamily="18" charset="0"/>
              </a:rPr>
              <a:t>UNIVERSITY OF</a:t>
            </a:r>
            <a:endParaRPr lang="en-US" sz="2000" dirty="0" smtClean="0">
              <a:solidFill>
                <a:schemeClr val="tx1"/>
              </a:solidFill>
              <a:latin typeface="Times" pitchFamily="18" charset="0"/>
            </a:endParaRPr>
          </a:p>
          <a:p>
            <a:pPr algn="l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CAMBRIDGE</a:t>
            </a:r>
            <a:endParaRPr lang="en-US" sz="2000" b="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1030" name="Picture 1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054725"/>
            <a:ext cx="534988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2"/>
          <p:cNvSpPr txBox="1">
            <a:spLocks noChangeArrowheads="1"/>
          </p:cNvSpPr>
          <p:nvPr userDrawn="1"/>
        </p:nvSpPr>
        <p:spPr bwMode="auto">
          <a:xfrm>
            <a:off x="3779838" y="5991225"/>
            <a:ext cx="4752975" cy="3698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A9CBC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 b="1">
                <a:solidFill>
                  <a:srgbClr val="FF33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rgbClr val="FF33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rgbClr val="FF33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rgbClr val="FF33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rgbClr val="FF3300"/>
                </a:solidFill>
                <a:latin typeface="Times New Roman" pitchFamily="18" charset="0"/>
              </a:defRPr>
            </a:lvl5pPr>
            <a:lvl6pPr marL="2514600" indent="-228600" algn="just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FF3300"/>
                </a:solidFill>
                <a:latin typeface="Times New Roman" pitchFamily="18" charset="0"/>
              </a:defRPr>
            </a:lvl6pPr>
            <a:lvl7pPr marL="2971800" indent="-228600" algn="just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FF3300"/>
                </a:solidFill>
                <a:latin typeface="Times New Roman" pitchFamily="18" charset="0"/>
              </a:defRPr>
            </a:lvl7pPr>
            <a:lvl8pPr marL="3429000" indent="-228600" algn="just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FF3300"/>
                </a:solidFill>
                <a:latin typeface="Times New Roman" pitchFamily="18" charset="0"/>
              </a:defRPr>
            </a:lvl8pPr>
            <a:lvl9pPr marL="3886200" indent="-228600" algn="just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FF3300"/>
                </a:solidFill>
                <a:latin typeface="Times New Roman" pitchFamily="18" charset="0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000" dirty="0" smtClean="0">
                <a:solidFill>
                  <a:srgbClr val="D6FFFC"/>
                </a:solidFill>
                <a:latin typeface="Times" pitchFamily="18" charset="0"/>
              </a:rPr>
              <a:t>The Primary Care Unit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mailto:mk744@medschl.cam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7"/>
          <p:cNvSpPr>
            <a:spLocks noGrp="1"/>
          </p:cNvSpPr>
          <p:nvPr>
            <p:ph type="ctrTitle"/>
          </p:nvPr>
        </p:nvSpPr>
        <p:spPr>
          <a:xfrm>
            <a:off x="685800" y="1412875"/>
            <a:ext cx="7772400" cy="2187575"/>
          </a:xfrm>
        </p:spPr>
        <p:txBody>
          <a:bodyPr/>
          <a:lstStyle/>
          <a:p>
            <a:r>
              <a:rPr lang="en-GB" b="1" dirty="0"/>
              <a:t>Moving towards relational and dynamic thinking in health inequality policy</a:t>
            </a:r>
            <a:r>
              <a:rPr lang="en-GB" dirty="0"/>
              <a:t/>
            </a:r>
            <a:br>
              <a:rPr lang="en-GB" dirty="0"/>
            </a:br>
            <a:r>
              <a:rPr lang="en-GB" altLang="en-US" b="1" dirty="0" smtClean="0"/>
              <a:t>.</a:t>
            </a:r>
          </a:p>
        </p:txBody>
      </p:sp>
      <p:sp>
        <p:nvSpPr>
          <p:cNvPr id="2051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 sz="1600" dirty="0" smtClean="0"/>
              <a:t> Mike Kelly, Natasha Kriznik, Ann Louise Kinmonth, Tom Ling</a:t>
            </a:r>
          </a:p>
          <a:p>
            <a:r>
              <a:rPr lang="en-GB" altLang="en-US" sz="1600" dirty="0" smtClean="0"/>
              <a:t>Primary Care Unit</a:t>
            </a:r>
          </a:p>
          <a:p>
            <a:r>
              <a:rPr lang="en-GB" altLang="en-US" sz="1600" dirty="0" smtClean="0"/>
              <a:t>Institute of Public Health</a:t>
            </a:r>
          </a:p>
          <a:p>
            <a:r>
              <a:rPr lang="en-GB" altLang="en-US" sz="1600" dirty="0" smtClean="0"/>
              <a:t>University of Cambridge; and</a:t>
            </a:r>
          </a:p>
          <a:p>
            <a:r>
              <a:rPr lang="en-GB" altLang="en-US" sz="1600" dirty="0" smtClean="0"/>
              <a:t>RAND Cambridge</a:t>
            </a:r>
          </a:p>
          <a:p>
            <a:endParaRPr lang="en-GB" altLang="en-US" sz="1600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Policy documents about health inequalities 1976-2010.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000" i="1" dirty="0" smtClean="0"/>
          </a:p>
          <a:p>
            <a:r>
              <a:rPr lang="en-GB" sz="2000" i="1" dirty="0" smtClean="0"/>
              <a:t>Prevention </a:t>
            </a:r>
            <a:r>
              <a:rPr lang="en-GB" sz="2000" i="1" dirty="0"/>
              <a:t>and Health – Everybody’s Business</a:t>
            </a:r>
            <a:r>
              <a:rPr lang="en-GB" sz="2000" dirty="0"/>
              <a:t> (1976</a:t>
            </a:r>
            <a:r>
              <a:rPr lang="en-GB" sz="2000" dirty="0" smtClean="0"/>
              <a:t>).</a:t>
            </a:r>
          </a:p>
          <a:p>
            <a:r>
              <a:rPr lang="en-GB" sz="2000" i="1" dirty="0" smtClean="0"/>
              <a:t>The </a:t>
            </a:r>
            <a:r>
              <a:rPr lang="en-GB" sz="2000" i="1" dirty="0"/>
              <a:t>Health of the Nation: A Strategy for Health in England (</a:t>
            </a:r>
            <a:r>
              <a:rPr lang="en-GB" sz="2000" i="1" dirty="0" smtClean="0"/>
              <a:t>1992).</a:t>
            </a:r>
          </a:p>
          <a:p>
            <a:r>
              <a:rPr lang="en-GB" sz="2000" i="1" dirty="0" smtClean="0"/>
              <a:t>Saving </a:t>
            </a:r>
            <a:r>
              <a:rPr lang="en-GB" sz="2000" i="1" dirty="0"/>
              <a:t>Lives: Our Healthier Nation </a:t>
            </a:r>
            <a:r>
              <a:rPr lang="en-GB" sz="2000" dirty="0"/>
              <a:t>(1999</a:t>
            </a:r>
            <a:r>
              <a:rPr lang="en-GB" sz="2000" dirty="0" smtClean="0"/>
              <a:t>).</a:t>
            </a:r>
          </a:p>
          <a:p>
            <a:r>
              <a:rPr lang="en-GB" sz="2000" i="1" dirty="0" smtClean="0"/>
              <a:t>Tackling </a:t>
            </a:r>
            <a:r>
              <a:rPr lang="en-GB" sz="2000" i="1" dirty="0"/>
              <a:t>Health Inequalities: A Programme for Action (2003</a:t>
            </a:r>
            <a:r>
              <a:rPr lang="en-GB" sz="2000" i="1" dirty="0" smtClean="0"/>
              <a:t>).</a:t>
            </a:r>
          </a:p>
          <a:p>
            <a:r>
              <a:rPr lang="en-GB" sz="2000" i="1" dirty="0" smtClean="0"/>
              <a:t>Choosing </a:t>
            </a:r>
            <a:r>
              <a:rPr lang="en-GB" sz="2000" i="1" dirty="0"/>
              <a:t>Health: Making Healthy Choices Easier (2004</a:t>
            </a:r>
            <a:r>
              <a:rPr lang="en-GB" sz="2000" i="1" dirty="0" smtClean="0"/>
              <a:t>).</a:t>
            </a:r>
          </a:p>
          <a:p>
            <a:r>
              <a:rPr lang="en-GB" sz="2000" i="1" dirty="0"/>
              <a:t>Healthy Lives, Healthy People (2010)</a:t>
            </a:r>
            <a:endParaRPr lang="en-GB" sz="2000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3826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By 1999…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Very strong policy commitment especially under New Labour to “tackle” and to reduce health inequalities.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07516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>
                <a:latin typeface="Arial" charset="0"/>
                <a:cs typeface="Arial" charset="0"/>
              </a:rPr>
              <a:t>But….</a:t>
            </a:r>
            <a:endParaRPr lang="en-GB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 smtClean="0">
                <a:latin typeface="Arial" charset="0"/>
                <a:cs typeface="Arial" charset="0"/>
              </a:rPr>
              <a:t>Mackenbach, J.P. (2010) Has the English strategy to reduce health inequalities failed? </a:t>
            </a:r>
            <a:r>
              <a:rPr lang="en-GB" altLang="en-US" i="1" dirty="0" smtClean="0">
                <a:latin typeface="Arial" charset="0"/>
                <a:cs typeface="Arial" charset="0"/>
              </a:rPr>
              <a:t>Social Science and Medicine</a:t>
            </a:r>
            <a:r>
              <a:rPr lang="en-GB" altLang="en-US" dirty="0" smtClean="0">
                <a:latin typeface="Arial" charset="0"/>
                <a:cs typeface="Arial" charset="0"/>
              </a:rPr>
              <a:t>; 71: 1249-53.</a:t>
            </a:r>
          </a:p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7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57225"/>
            <a:ext cx="7246938" cy="1143000"/>
          </a:xfrm>
        </p:spPr>
        <p:txBody>
          <a:bodyPr/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The health gradient</a:t>
            </a:r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2339975" y="1844675"/>
            <a:ext cx="0" cy="381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2339975" y="5661025"/>
            <a:ext cx="61198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468313" y="2781300"/>
            <a:ext cx="172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dirty="0">
                <a:solidFill>
                  <a:srgbClr val="D60093"/>
                </a:solidFill>
                <a:latin typeface="Times" pitchFamily="18" charset="0"/>
                <a:cs typeface="Arial" charset="0"/>
              </a:rPr>
              <a:t>Health state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455988" y="6165850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2400" dirty="0">
                <a:solidFill>
                  <a:srgbClr val="D60093"/>
                </a:solidFill>
                <a:latin typeface="Times" pitchFamily="18" charset="0"/>
                <a:cs typeface="Arial" charset="0"/>
              </a:rPr>
              <a:t>Social status</a:t>
            </a:r>
          </a:p>
        </p:txBody>
      </p:sp>
      <p:sp>
        <p:nvSpPr>
          <p:cNvPr id="37895" name="Line 8"/>
          <p:cNvSpPr>
            <a:spLocks noChangeShapeType="1"/>
          </p:cNvSpPr>
          <p:nvPr/>
        </p:nvSpPr>
        <p:spPr bwMode="auto">
          <a:xfrm>
            <a:off x="5724525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6" name="Line 9"/>
          <p:cNvSpPr>
            <a:spLocks noChangeShapeType="1"/>
          </p:cNvSpPr>
          <p:nvPr/>
        </p:nvSpPr>
        <p:spPr bwMode="auto">
          <a:xfrm>
            <a:off x="4572000" y="5697538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7" name="Line 10"/>
          <p:cNvSpPr>
            <a:spLocks noChangeShapeType="1"/>
          </p:cNvSpPr>
          <p:nvPr/>
        </p:nvSpPr>
        <p:spPr bwMode="auto">
          <a:xfrm>
            <a:off x="3527425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8" name="Line 11"/>
          <p:cNvSpPr>
            <a:spLocks noChangeShapeType="1"/>
          </p:cNvSpPr>
          <p:nvPr/>
        </p:nvSpPr>
        <p:spPr bwMode="auto">
          <a:xfrm>
            <a:off x="6732588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9" name="Line 12"/>
          <p:cNvSpPr>
            <a:spLocks noChangeShapeType="1"/>
          </p:cNvSpPr>
          <p:nvPr/>
        </p:nvSpPr>
        <p:spPr bwMode="auto">
          <a:xfrm>
            <a:off x="7704138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900" name="Text Box 13"/>
          <p:cNvSpPr txBox="1">
            <a:spLocks noChangeArrowheads="1"/>
          </p:cNvSpPr>
          <p:nvPr/>
        </p:nvSpPr>
        <p:spPr bwMode="auto">
          <a:xfrm>
            <a:off x="3348038" y="5842000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dirty="0" smtClean="0">
                <a:latin typeface="Times" pitchFamily="18" charset="0"/>
                <a:cs typeface="Arial" charset="0"/>
              </a:rPr>
              <a:t>Lo</a:t>
            </a:r>
            <a:endParaRPr lang="en-GB" altLang="en-US" sz="1400" b="1" dirty="0">
              <a:latin typeface="Times" pitchFamily="18" charset="0"/>
              <a:cs typeface="Arial" charset="0"/>
            </a:endParaRPr>
          </a:p>
        </p:txBody>
      </p:sp>
      <p:sp>
        <p:nvSpPr>
          <p:cNvPr id="37901" name="Text Box 14"/>
          <p:cNvSpPr txBox="1">
            <a:spLocks noChangeArrowheads="1"/>
          </p:cNvSpPr>
          <p:nvPr/>
        </p:nvSpPr>
        <p:spPr bwMode="auto">
          <a:xfrm>
            <a:off x="7488238" y="5805488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 smtClean="0">
                <a:latin typeface="Times" pitchFamily="18" charset="0"/>
                <a:cs typeface="Arial" charset="0"/>
              </a:rPr>
              <a:t>hi</a:t>
            </a:r>
            <a:endParaRPr lang="en-GB" altLang="en-US" sz="1400" b="1" dirty="0">
              <a:latin typeface="Times" pitchFamily="18" charset="0"/>
              <a:cs typeface="Arial" charset="0"/>
            </a:endParaRPr>
          </a:p>
        </p:txBody>
      </p:sp>
      <p:sp>
        <p:nvSpPr>
          <p:cNvPr id="37902" name="Text Box 15"/>
          <p:cNvSpPr txBox="1">
            <a:spLocks noChangeArrowheads="1"/>
          </p:cNvSpPr>
          <p:nvPr/>
        </p:nvSpPr>
        <p:spPr bwMode="auto">
          <a:xfrm>
            <a:off x="1800225" y="5408613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>
                <a:latin typeface="Times" pitchFamily="18" charset="0"/>
                <a:cs typeface="Arial" charset="0"/>
              </a:rPr>
              <a:t>Lo</a:t>
            </a:r>
          </a:p>
        </p:txBody>
      </p:sp>
      <p:sp>
        <p:nvSpPr>
          <p:cNvPr id="37903" name="Text Box 16"/>
          <p:cNvSpPr txBox="1">
            <a:spLocks noChangeArrowheads="1"/>
          </p:cNvSpPr>
          <p:nvPr/>
        </p:nvSpPr>
        <p:spPr bwMode="auto">
          <a:xfrm>
            <a:off x="1835150" y="1773238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>
                <a:latin typeface="Times" pitchFamily="18" charset="0"/>
                <a:cs typeface="Arial" charset="0"/>
              </a:rPr>
              <a:t>Hi</a:t>
            </a:r>
          </a:p>
        </p:txBody>
      </p:sp>
      <p:cxnSp>
        <p:nvCxnSpPr>
          <p:cNvPr id="37904" name="Straight Connector 16"/>
          <p:cNvCxnSpPr>
            <a:cxnSpLocks noChangeShapeType="1"/>
          </p:cNvCxnSpPr>
          <p:nvPr/>
        </p:nvCxnSpPr>
        <p:spPr bwMode="auto">
          <a:xfrm flipV="1">
            <a:off x="3109890" y="1981199"/>
            <a:ext cx="4162448" cy="303197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886190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194810"/>
            <a:ext cx="7246938" cy="1143000"/>
          </a:xfrm>
        </p:spPr>
        <p:txBody>
          <a:bodyPr/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The health gradient</a:t>
            </a:r>
          </a:p>
        </p:txBody>
      </p:sp>
      <p:sp>
        <p:nvSpPr>
          <p:cNvPr id="45059" name="Line 3"/>
          <p:cNvSpPr>
            <a:spLocks noChangeShapeType="1"/>
          </p:cNvSpPr>
          <p:nvPr/>
        </p:nvSpPr>
        <p:spPr bwMode="auto">
          <a:xfrm>
            <a:off x="2339975" y="1844675"/>
            <a:ext cx="0" cy="381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45060" name="Line 4"/>
          <p:cNvSpPr>
            <a:spLocks noChangeShapeType="1"/>
          </p:cNvSpPr>
          <p:nvPr/>
        </p:nvSpPr>
        <p:spPr bwMode="auto">
          <a:xfrm>
            <a:off x="2339975" y="5661025"/>
            <a:ext cx="61198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468313" y="2781300"/>
            <a:ext cx="172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4A4A4A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4A4A4A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4A4A4A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1800" dirty="0">
                <a:solidFill>
                  <a:srgbClr val="D60093"/>
                </a:solidFill>
              </a:rPr>
              <a:t>Health state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419475" y="5949950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4A4A4A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4A4A4A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4A4A4A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1800" dirty="0">
                <a:solidFill>
                  <a:srgbClr val="D60093"/>
                </a:solidFill>
              </a:rPr>
              <a:t>Social status</a:t>
            </a:r>
          </a:p>
        </p:txBody>
      </p:sp>
      <p:sp>
        <p:nvSpPr>
          <p:cNvPr id="45063" name="Line 8"/>
          <p:cNvSpPr>
            <a:spLocks noChangeShapeType="1"/>
          </p:cNvSpPr>
          <p:nvPr/>
        </p:nvSpPr>
        <p:spPr bwMode="auto">
          <a:xfrm>
            <a:off x="5724525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45064" name="Line 9"/>
          <p:cNvSpPr>
            <a:spLocks noChangeShapeType="1"/>
          </p:cNvSpPr>
          <p:nvPr/>
        </p:nvSpPr>
        <p:spPr bwMode="auto">
          <a:xfrm>
            <a:off x="4572000" y="5697538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45065" name="Line 10"/>
          <p:cNvSpPr>
            <a:spLocks noChangeShapeType="1"/>
          </p:cNvSpPr>
          <p:nvPr/>
        </p:nvSpPr>
        <p:spPr bwMode="auto">
          <a:xfrm>
            <a:off x="3527425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45066" name="Line 11"/>
          <p:cNvSpPr>
            <a:spLocks noChangeShapeType="1"/>
          </p:cNvSpPr>
          <p:nvPr/>
        </p:nvSpPr>
        <p:spPr bwMode="auto">
          <a:xfrm>
            <a:off x="6732588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45067" name="Line 12"/>
          <p:cNvSpPr>
            <a:spLocks noChangeShapeType="1"/>
          </p:cNvSpPr>
          <p:nvPr/>
        </p:nvSpPr>
        <p:spPr bwMode="auto">
          <a:xfrm>
            <a:off x="7704138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45068" name="Text Box 13"/>
          <p:cNvSpPr txBox="1">
            <a:spLocks noChangeArrowheads="1"/>
          </p:cNvSpPr>
          <p:nvPr/>
        </p:nvSpPr>
        <p:spPr bwMode="auto">
          <a:xfrm>
            <a:off x="3348038" y="5842000"/>
            <a:ext cx="431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4A4A4A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4A4A4A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4A4A4A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1400" dirty="0" smtClean="0">
                <a:solidFill>
                  <a:schemeClr val="tx1"/>
                </a:solidFill>
              </a:rPr>
              <a:t>Lo</a:t>
            </a:r>
            <a:endParaRPr lang="en-GB" altLang="en-US" sz="1400" b="1" dirty="0">
              <a:solidFill>
                <a:schemeClr val="tx1"/>
              </a:solidFill>
            </a:endParaRPr>
          </a:p>
        </p:txBody>
      </p:sp>
      <p:sp>
        <p:nvSpPr>
          <p:cNvPr id="45069" name="Text Box 14"/>
          <p:cNvSpPr txBox="1">
            <a:spLocks noChangeArrowheads="1"/>
          </p:cNvSpPr>
          <p:nvPr/>
        </p:nvSpPr>
        <p:spPr bwMode="auto">
          <a:xfrm>
            <a:off x="7488238" y="5805488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4A4A4A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4A4A4A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4A4A4A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1400" dirty="0" smtClean="0">
                <a:solidFill>
                  <a:schemeClr val="tx1"/>
                </a:solidFill>
              </a:rPr>
              <a:t>Hi</a:t>
            </a:r>
            <a:endParaRPr lang="en-GB" altLang="en-US" sz="1400" b="1" dirty="0">
              <a:solidFill>
                <a:schemeClr val="tx1"/>
              </a:solidFill>
            </a:endParaRPr>
          </a:p>
        </p:txBody>
      </p:sp>
      <p:sp>
        <p:nvSpPr>
          <p:cNvPr id="45070" name="Text Box 15"/>
          <p:cNvSpPr txBox="1">
            <a:spLocks noChangeArrowheads="1"/>
          </p:cNvSpPr>
          <p:nvPr/>
        </p:nvSpPr>
        <p:spPr bwMode="auto">
          <a:xfrm>
            <a:off x="1800225" y="5408613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4A4A4A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4A4A4A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4A4A4A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1400" b="1" dirty="0">
                <a:solidFill>
                  <a:schemeClr val="tx1"/>
                </a:solidFill>
              </a:rPr>
              <a:t>Lo</a:t>
            </a:r>
          </a:p>
        </p:txBody>
      </p:sp>
      <p:sp>
        <p:nvSpPr>
          <p:cNvPr id="45071" name="Text Box 16"/>
          <p:cNvSpPr txBox="1">
            <a:spLocks noChangeArrowheads="1"/>
          </p:cNvSpPr>
          <p:nvPr/>
        </p:nvSpPr>
        <p:spPr bwMode="auto">
          <a:xfrm>
            <a:off x="1835150" y="1773238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4A4A4A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4A4A4A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4A4A4A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1400" b="1" dirty="0">
                <a:solidFill>
                  <a:schemeClr val="tx1"/>
                </a:solidFill>
              </a:rPr>
              <a:t>Hi</a:t>
            </a:r>
          </a:p>
        </p:txBody>
      </p:sp>
      <p:cxnSp>
        <p:nvCxnSpPr>
          <p:cNvPr id="45072" name="Straight Connector 16"/>
          <p:cNvCxnSpPr>
            <a:cxnSpLocks noChangeShapeType="1"/>
          </p:cNvCxnSpPr>
          <p:nvPr/>
        </p:nvCxnSpPr>
        <p:spPr bwMode="auto">
          <a:xfrm flipV="1">
            <a:off x="3203848" y="1812463"/>
            <a:ext cx="4260422" cy="334472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3" name="Straight Connector 20"/>
          <p:cNvCxnSpPr>
            <a:cxnSpLocks noChangeShapeType="1"/>
          </p:cNvCxnSpPr>
          <p:nvPr/>
        </p:nvCxnSpPr>
        <p:spPr bwMode="auto">
          <a:xfrm flipV="1">
            <a:off x="3197942" y="816861"/>
            <a:ext cx="3519694" cy="359337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74" name="Up Arrow 25"/>
          <p:cNvSpPr>
            <a:spLocks noChangeArrowheads="1"/>
          </p:cNvSpPr>
          <p:nvPr/>
        </p:nvSpPr>
        <p:spPr bwMode="auto">
          <a:xfrm>
            <a:off x="5029200" y="3441700"/>
            <a:ext cx="484188" cy="977900"/>
          </a:xfrm>
          <a:prstGeom prst="upArrow">
            <a:avLst>
              <a:gd name="adj1" fmla="val 50000"/>
              <a:gd name="adj2" fmla="val 5002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4A4A4A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4A4A4A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4A4A4A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4A4A4A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0891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Policy documents about health inequalities 1976-2010.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000" i="1" dirty="0" smtClean="0"/>
          </a:p>
          <a:p>
            <a:r>
              <a:rPr lang="en-GB" sz="2000" i="1" dirty="0" smtClean="0"/>
              <a:t>Prevention </a:t>
            </a:r>
            <a:r>
              <a:rPr lang="en-GB" sz="2000" i="1" dirty="0"/>
              <a:t>and Health – Everybody’s Business</a:t>
            </a:r>
            <a:r>
              <a:rPr lang="en-GB" sz="2000" dirty="0"/>
              <a:t> (1976</a:t>
            </a:r>
            <a:r>
              <a:rPr lang="en-GB" sz="2000" dirty="0" smtClean="0"/>
              <a:t>).</a:t>
            </a:r>
          </a:p>
          <a:p>
            <a:r>
              <a:rPr lang="en-GB" sz="2000" i="1" dirty="0" smtClean="0"/>
              <a:t>The </a:t>
            </a:r>
            <a:r>
              <a:rPr lang="en-GB" sz="2000" i="1" dirty="0"/>
              <a:t>Health of the Nation: A Strategy for Health in England (</a:t>
            </a:r>
            <a:r>
              <a:rPr lang="en-GB" sz="2000" i="1" dirty="0" smtClean="0"/>
              <a:t>1992).</a:t>
            </a:r>
          </a:p>
          <a:p>
            <a:r>
              <a:rPr lang="en-GB" sz="2000" i="1" dirty="0" smtClean="0"/>
              <a:t>Saving </a:t>
            </a:r>
            <a:r>
              <a:rPr lang="en-GB" sz="2000" i="1" dirty="0"/>
              <a:t>Lives: Our Healthier Nation </a:t>
            </a:r>
            <a:r>
              <a:rPr lang="en-GB" sz="2000" dirty="0"/>
              <a:t>(1999</a:t>
            </a:r>
            <a:r>
              <a:rPr lang="en-GB" sz="2000" dirty="0" smtClean="0"/>
              <a:t>).</a:t>
            </a:r>
          </a:p>
          <a:p>
            <a:r>
              <a:rPr lang="en-GB" sz="2000" i="1" dirty="0" smtClean="0"/>
              <a:t>Tackling </a:t>
            </a:r>
            <a:r>
              <a:rPr lang="en-GB" sz="2000" i="1" dirty="0"/>
              <a:t>Health Inequalities: A Programme for Action (2003</a:t>
            </a:r>
            <a:r>
              <a:rPr lang="en-GB" sz="2000" i="1" dirty="0" smtClean="0"/>
              <a:t>).</a:t>
            </a:r>
          </a:p>
          <a:p>
            <a:r>
              <a:rPr lang="en-GB" sz="2000" i="1" dirty="0" smtClean="0"/>
              <a:t>Choosing </a:t>
            </a:r>
            <a:r>
              <a:rPr lang="en-GB" sz="2000" i="1" dirty="0"/>
              <a:t>Health: Making Healthy Choices Easier (2004</a:t>
            </a:r>
            <a:r>
              <a:rPr lang="en-GB" sz="2000" i="1" dirty="0" smtClean="0"/>
              <a:t>).</a:t>
            </a:r>
          </a:p>
          <a:p>
            <a:r>
              <a:rPr lang="en-GB" sz="2000" i="1" dirty="0"/>
              <a:t>Healthy Lives, Healthy People (2010)</a:t>
            </a:r>
            <a:endParaRPr lang="en-GB" sz="2000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27747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part it is an absence of a dynamic and relational approach in policy.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3686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 typical argument.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1" dirty="0" smtClean="0"/>
              <a:t>Saving </a:t>
            </a:r>
            <a:r>
              <a:rPr lang="en-GB" sz="2000" i="1" dirty="0"/>
              <a:t>Lives: Our Healthier Nation</a:t>
            </a:r>
            <a:r>
              <a:rPr lang="en-GB" sz="2000" dirty="0"/>
              <a:t> argued that “the causes of ill-health are many: a complex interaction between personal, social, economic and environmental factors” (Table I, 3B</a:t>
            </a:r>
            <a:r>
              <a:rPr lang="en-GB" sz="2000"/>
              <a:t>). </a:t>
            </a:r>
            <a:endParaRPr lang="en-GB" sz="2000" smtClean="0"/>
          </a:p>
          <a:p>
            <a:r>
              <a:rPr lang="en-GB" sz="2000" smtClean="0"/>
              <a:t>Yet </a:t>
            </a:r>
            <a:r>
              <a:rPr lang="en-GB" sz="2000" dirty="0"/>
              <a:t>the main approach offered to reducing health inequalities focuses on ensuring </a:t>
            </a:r>
            <a:r>
              <a:rPr lang="en-GB" sz="2000" i="1" dirty="0"/>
              <a:t>individuals</a:t>
            </a:r>
            <a:r>
              <a:rPr lang="en-GB" sz="2000" dirty="0"/>
              <a:t> are informed about risks to their health as “in most cases it is for the individual to decide whether to take the risk” (Table I, 3E). </a:t>
            </a:r>
          </a:p>
        </p:txBody>
      </p:sp>
    </p:spTree>
    <p:extLst>
      <p:ext uri="{BB962C8B-B14F-4D97-AF65-F5344CB8AC3E}">
        <p14:creationId xmlns:p14="http://schemas.microsoft.com/office/powerpoint/2010/main" val="536180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 sum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Highly individualistic epistemology and associated epistemic assumptions.</a:t>
            </a:r>
          </a:p>
        </p:txBody>
      </p:sp>
    </p:spTree>
    <p:extLst>
      <p:ext uri="{BB962C8B-B14F-4D97-AF65-F5344CB8AC3E}">
        <p14:creationId xmlns:p14="http://schemas.microsoft.com/office/powerpoint/2010/main" val="32385299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 sum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Highly individualistic epistemology and associated epistemic assumptions.</a:t>
            </a:r>
          </a:p>
          <a:p>
            <a:r>
              <a:rPr lang="en-GB" sz="2400" dirty="0" smtClean="0"/>
              <a:t>Linear causal thinking.</a:t>
            </a:r>
          </a:p>
        </p:txBody>
      </p:sp>
    </p:spTree>
    <p:extLst>
      <p:ext uri="{BB962C8B-B14F-4D97-AF65-F5344CB8AC3E}">
        <p14:creationId xmlns:p14="http://schemas.microsoft.com/office/powerpoint/2010/main" val="142574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 sum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Highly individualistic epistemology and associated epistemic assumptions.</a:t>
            </a:r>
          </a:p>
          <a:p>
            <a:r>
              <a:rPr lang="en-GB" sz="2400" dirty="0" smtClean="0"/>
              <a:t>Linear causal thinking.</a:t>
            </a:r>
          </a:p>
          <a:p>
            <a:r>
              <a:rPr lang="en-GB" sz="2400" dirty="0" smtClean="0"/>
              <a:t>Focus on behaviour and choice.</a:t>
            </a:r>
          </a:p>
        </p:txBody>
      </p:sp>
    </p:spTree>
    <p:extLst>
      <p:ext uri="{BB962C8B-B14F-4D97-AF65-F5344CB8AC3E}">
        <p14:creationId xmlns:p14="http://schemas.microsoft.com/office/powerpoint/2010/main" val="2901965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 sum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Highly individualistic epistemology and associated epistemic assumptions.</a:t>
            </a:r>
          </a:p>
          <a:p>
            <a:r>
              <a:rPr lang="en-GB" sz="2400" dirty="0" smtClean="0"/>
              <a:t>Linear causal thinking.</a:t>
            </a:r>
          </a:p>
          <a:p>
            <a:r>
              <a:rPr lang="en-GB" sz="2400" dirty="0" smtClean="0"/>
              <a:t>Focus on behaviour and choice.</a:t>
            </a:r>
          </a:p>
          <a:p>
            <a:r>
              <a:rPr lang="en-GB" sz="2400" dirty="0" smtClean="0"/>
              <a:t>The nanny state.</a:t>
            </a:r>
          </a:p>
        </p:txBody>
      </p:sp>
    </p:spTree>
    <p:extLst>
      <p:ext uri="{BB962C8B-B14F-4D97-AF65-F5344CB8AC3E}">
        <p14:creationId xmlns:p14="http://schemas.microsoft.com/office/powerpoint/2010/main" val="373883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 sum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Highly individualistic epistemology and associated epistemic assumptions.</a:t>
            </a:r>
          </a:p>
          <a:p>
            <a:r>
              <a:rPr lang="en-GB" sz="2400" dirty="0" smtClean="0"/>
              <a:t>Linear causal thinking.</a:t>
            </a:r>
          </a:p>
          <a:p>
            <a:r>
              <a:rPr lang="en-GB" sz="2400" dirty="0" smtClean="0"/>
              <a:t>Focus on behaviour and choice.</a:t>
            </a:r>
          </a:p>
          <a:p>
            <a:r>
              <a:rPr lang="en-GB" sz="2400" dirty="0" smtClean="0"/>
              <a:t>The nanny state.</a:t>
            </a:r>
          </a:p>
          <a:p>
            <a:r>
              <a:rPr lang="en-GB" sz="2400" dirty="0" smtClean="0"/>
              <a:t>Policy rhetoric pays lip service to the wider determinants.</a:t>
            </a:r>
          </a:p>
        </p:txBody>
      </p:sp>
    </p:spTree>
    <p:extLst>
      <p:ext uri="{BB962C8B-B14F-4D97-AF65-F5344CB8AC3E}">
        <p14:creationId xmlns:p14="http://schemas.microsoft.com/office/powerpoint/2010/main" val="28069504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 sum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Highly individualistic epistemology and associated epistemic assumptions.</a:t>
            </a:r>
          </a:p>
          <a:p>
            <a:r>
              <a:rPr lang="en-GB" sz="2400" dirty="0" smtClean="0"/>
              <a:t>Linear causal thinking.</a:t>
            </a:r>
          </a:p>
          <a:p>
            <a:r>
              <a:rPr lang="en-GB" sz="2400" dirty="0" smtClean="0"/>
              <a:t>Focus on behaviour and choice.</a:t>
            </a:r>
          </a:p>
          <a:p>
            <a:r>
              <a:rPr lang="en-GB" sz="2400" dirty="0" smtClean="0"/>
              <a:t>The nanny state.</a:t>
            </a:r>
          </a:p>
          <a:p>
            <a:r>
              <a:rPr lang="en-GB" sz="2400" dirty="0" smtClean="0"/>
              <a:t>Policy rhetoric pays lip service to the wider determinants.</a:t>
            </a:r>
          </a:p>
          <a:p>
            <a:r>
              <a:rPr lang="en-GB" sz="2400" dirty="0" smtClean="0"/>
              <a:t>Evidence about the wider determinants used to justify interventions then the focus is on individual behaviour.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979461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 sum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Highly individualistic epistemology and associated epistemic assumptions.</a:t>
            </a:r>
          </a:p>
          <a:p>
            <a:r>
              <a:rPr lang="en-GB" sz="2400" dirty="0" smtClean="0"/>
              <a:t>Linear causal thinking.</a:t>
            </a:r>
          </a:p>
          <a:p>
            <a:r>
              <a:rPr lang="en-GB" sz="2400" dirty="0" smtClean="0"/>
              <a:t>Focus on behaviour and choice.</a:t>
            </a:r>
          </a:p>
          <a:p>
            <a:r>
              <a:rPr lang="en-GB" sz="2400" dirty="0" smtClean="0"/>
              <a:t>The nanny state.</a:t>
            </a:r>
          </a:p>
          <a:p>
            <a:r>
              <a:rPr lang="en-GB" sz="2400" dirty="0" smtClean="0"/>
              <a:t>Policy rhetoric pays lip service to the wider determinants.</a:t>
            </a:r>
          </a:p>
          <a:p>
            <a:r>
              <a:rPr lang="en-GB" sz="2400" dirty="0" smtClean="0"/>
              <a:t>Evidence about the wider determinants used to justify interventions then the focus is on individual behaviour.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58222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All of this in spite of 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 very large evidence base drawing on  sociological, biological, historical, neuroscientific, philosophical and psychological evidence about the dynamic and relational nature of the phenomena.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95075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A brief governmental excursus into complexity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9403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b="1" dirty="0"/>
              <a:t>Obesity and the Foresight Report.</a:t>
            </a:r>
            <a:endParaRPr lang="en-CA" sz="36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183" y="1485900"/>
            <a:ext cx="6851650" cy="4852988"/>
          </a:xfr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2382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171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How the individualistic epistemology works.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Shifts responsibility to individuals and away from industry, advertisers and the state.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865448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How the individualistic epistemology works.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Shifts responsibility to individuals and away from industry, advertisers and the state.</a:t>
            </a:r>
          </a:p>
          <a:p>
            <a:r>
              <a:rPr lang="en-GB" sz="2000" dirty="0" smtClean="0"/>
              <a:t>“Its obvious, its about individuals” – the individuated self in the Western psyche and legal systems.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31742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How the individualistic epistemology works.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Shifts responsibility to individuals and away from industry, advertisers and the state.</a:t>
            </a:r>
          </a:p>
          <a:p>
            <a:r>
              <a:rPr lang="en-GB" sz="2000" dirty="0" smtClean="0"/>
              <a:t>“Its obvious, its about individuals” – the individuated self in the Western psyche and legal systems.</a:t>
            </a:r>
          </a:p>
          <a:p>
            <a:r>
              <a:rPr lang="en-GB" sz="2000" dirty="0" smtClean="0"/>
              <a:t>The individual in the epidemiological method.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352755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How the individualistic epistemology works.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Shifts responsibility to individuals and away from industry, advertisers and the state.</a:t>
            </a:r>
          </a:p>
          <a:p>
            <a:r>
              <a:rPr lang="en-GB" sz="2000" dirty="0" smtClean="0"/>
              <a:t>“Its obvious, its about individuals” – the individuated self in the Western psyche and legal systems.</a:t>
            </a:r>
          </a:p>
          <a:p>
            <a:r>
              <a:rPr lang="en-GB" sz="2000" dirty="0" smtClean="0"/>
              <a:t>The individual in the epidemiological method.</a:t>
            </a:r>
          </a:p>
          <a:p>
            <a:r>
              <a:rPr lang="en-GB" sz="2000" dirty="0" smtClean="0"/>
              <a:t>Measurement of individual characteristics not relational ones.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46305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How the individualistic epistemology works.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Shifts responsibility to individuals and away from industry, advertisers and the state.</a:t>
            </a:r>
          </a:p>
          <a:p>
            <a:r>
              <a:rPr lang="en-GB" sz="2000" dirty="0" smtClean="0"/>
              <a:t>“Its obvious, its about individuals” – the individuated self in the Western psyche and legal systems.</a:t>
            </a:r>
          </a:p>
          <a:p>
            <a:r>
              <a:rPr lang="en-GB" sz="2000" dirty="0" smtClean="0"/>
              <a:t>The individual in the epidemiological method.</a:t>
            </a:r>
          </a:p>
          <a:p>
            <a:r>
              <a:rPr lang="en-GB" sz="2000" dirty="0" smtClean="0"/>
              <a:t>Measurement of individual characteristics not relational ones.</a:t>
            </a:r>
          </a:p>
          <a:p>
            <a:r>
              <a:rPr lang="en-GB" sz="2000" dirty="0" smtClean="0"/>
              <a:t>The risk factor approach - smoking, diet, physical inactivity, alcohol consumption.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705943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Measurement of social differentiation.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SES is taken as an aggregation of individual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32954930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 smtClean="0">
                <a:latin typeface="Arial" charset="0"/>
                <a:ea typeface="ＭＳ Ｐゴシック" pitchFamily="34" charset="-128"/>
                <a:cs typeface="Arial" charset="0"/>
              </a:rPr>
              <a:t>Variables</a:t>
            </a:r>
          </a:p>
        </p:txBody>
      </p:sp>
      <p:sp>
        <p:nvSpPr>
          <p:cNvPr id="2048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369887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GB" dirty="0" smtClean="0">
                <a:ea typeface="ＭＳ Ｐゴシック" pitchFamily="34" charset="-128"/>
              </a:rPr>
              <a:t>Individual characteristics</a:t>
            </a:r>
          </a:p>
        </p:txBody>
      </p:sp>
      <p:sp>
        <p:nvSpPr>
          <p:cNvPr id="5120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954338"/>
          </a:xfrm>
        </p:spPr>
        <p:txBody>
          <a:bodyPr/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Blood pressure</a:t>
            </a:r>
          </a:p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Height</a:t>
            </a:r>
          </a:p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Personality –Introversion – extraversion</a:t>
            </a:r>
          </a:p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Morbidity</a:t>
            </a:r>
          </a:p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Occupation</a:t>
            </a:r>
          </a:p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Sex</a:t>
            </a:r>
          </a:p>
        </p:txBody>
      </p:sp>
      <p:sp>
        <p:nvSpPr>
          <p:cNvPr id="2048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369887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GB" dirty="0" smtClean="0">
                <a:ea typeface="ＭＳ Ｐゴシック" pitchFamily="34" charset="-128"/>
              </a:rPr>
              <a:t>Relational characteristic</a:t>
            </a:r>
          </a:p>
        </p:txBody>
      </p:sp>
      <p:sp>
        <p:nvSpPr>
          <p:cNvPr id="5120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2586038"/>
          </a:xfrm>
        </p:spPr>
        <p:txBody>
          <a:bodyPr/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Social class</a:t>
            </a:r>
          </a:p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Gender</a:t>
            </a:r>
          </a:p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Social status</a:t>
            </a:r>
          </a:p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Tribe</a:t>
            </a:r>
          </a:p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Caste</a:t>
            </a:r>
          </a:p>
          <a:p>
            <a:endParaRPr lang="en-GB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5017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b="1" dirty="0" smtClean="0">
                <a:latin typeface="Arial" charset="0"/>
                <a:cs typeface="Arial" charset="0"/>
              </a:rPr>
              <a:t>The difference between population health and individual health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708025" y="1600200"/>
            <a:ext cx="7902575" cy="4284663"/>
          </a:xfrm>
        </p:spPr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dirty="0" smtClean="0">
              <a:latin typeface="Arial" charset="0"/>
              <a:cs typeface="Arial" charset="0"/>
            </a:endParaRPr>
          </a:p>
          <a:p>
            <a:r>
              <a:rPr lang="en-GB" altLang="en-US" sz="2400" dirty="0" smtClean="0">
                <a:latin typeface="Arial" charset="0"/>
                <a:cs typeface="Arial" charset="0"/>
              </a:rPr>
              <a:t>Why is </a:t>
            </a:r>
            <a:r>
              <a:rPr lang="en-GB" altLang="en-US" sz="2400" dirty="0">
                <a:latin typeface="Arial" charset="0"/>
                <a:cs typeface="Arial" charset="0"/>
              </a:rPr>
              <a:t>Mr </a:t>
            </a:r>
            <a:r>
              <a:rPr lang="en-GB" altLang="en-US" sz="2400" dirty="0" smtClean="0">
                <a:latin typeface="Arial" charset="0"/>
                <a:cs typeface="Arial" charset="0"/>
              </a:rPr>
              <a:t>Smith, </a:t>
            </a:r>
            <a:r>
              <a:rPr lang="en-GB" altLang="en-US" sz="2400" dirty="0">
                <a:latin typeface="Arial" charset="0"/>
                <a:cs typeface="Arial" charset="0"/>
              </a:rPr>
              <a:t>who </a:t>
            </a:r>
            <a:r>
              <a:rPr lang="en-GB" altLang="en-US" sz="2400" dirty="0" smtClean="0">
                <a:latin typeface="Arial" charset="0"/>
                <a:cs typeface="Arial" charset="0"/>
              </a:rPr>
              <a:t>lives in Glasgow, sick?</a:t>
            </a:r>
          </a:p>
          <a:p>
            <a:endParaRPr lang="en-GB" altLang="en-US" sz="2400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9857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b="1" dirty="0" smtClean="0">
                <a:latin typeface="Arial" charset="0"/>
                <a:cs typeface="Arial" charset="0"/>
              </a:rPr>
              <a:t>The difference between population health and individual health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708025" y="1600200"/>
            <a:ext cx="7902575" cy="4284663"/>
          </a:xfrm>
        </p:spPr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dirty="0" smtClean="0">
              <a:latin typeface="Arial" charset="0"/>
              <a:cs typeface="Arial" charset="0"/>
            </a:endParaRPr>
          </a:p>
          <a:p>
            <a:r>
              <a:rPr lang="en-GB" altLang="en-US" sz="2400" dirty="0" smtClean="0">
                <a:latin typeface="Arial" charset="0"/>
                <a:cs typeface="Arial" charset="0"/>
              </a:rPr>
              <a:t>Why is </a:t>
            </a:r>
            <a:r>
              <a:rPr lang="en-GB" altLang="en-US" sz="2400" dirty="0">
                <a:latin typeface="Arial" charset="0"/>
                <a:cs typeface="Arial" charset="0"/>
              </a:rPr>
              <a:t>Mr </a:t>
            </a:r>
            <a:r>
              <a:rPr lang="en-GB" altLang="en-US" sz="2400" dirty="0" smtClean="0">
                <a:latin typeface="Arial" charset="0"/>
                <a:cs typeface="Arial" charset="0"/>
              </a:rPr>
              <a:t>Smith, </a:t>
            </a:r>
            <a:r>
              <a:rPr lang="en-GB" altLang="en-US" sz="2400" dirty="0">
                <a:latin typeface="Arial" charset="0"/>
                <a:cs typeface="Arial" charset="0"/>
              </a:rPr>
              <a:t>who </a:t>
            </a:r>
            <a:r>
              <a:rPr lang="en-GB" altLang="en-US" sz="2400" dirty="0" smtClean="0">
                <a:latin typeface="Arial" charset="0"/>
                <a:cs typeface="Arial" charset="0"/>
              </a:rPr>
              <a:t>lives in Glasgow, sick?</a:t>
            </a:r>
          </a:p>
          <a:p>
            <a:endParaRPr lang="en-GB" altLang="en-US" sz="2400" dirty="0" smtClean="0">
              <a:latin typeface="Arial" charset="0"/>
              <a:cs typeface="Arial" charset="0"/>
            </a:endParaRPr>
          </a:p>
          <a:p>
            <a:r>
              <a:rPr lang="en-GB" altLang="en-US" sz="2400" dirty="0" smtClean="0">
                <a:latin typeface="Arial" charset="0"/>
                <a:cs typeface="Arial" charset="0"/>
              </a:rPr>
              <a:t>Why is the health of the population of the West of Scotland worse than everywhere else in the UK?</a:t>
            </a:r>
          </a:p>
          <a:p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0465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Measurement of social differentiation.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SES is taken as an aggregation of individual characteristics.</a:t>
            </a:r>
          </a:p>
          <a:p>
            <a:r>
              <a:rPr lang="en-GB" sz="2400" dirty="0" smtClean="0"/>
              <a:t>The idea of class is absent in its dynamic sense.</a:t>
            </a:r>
          </a:p>
        </p:txBody>
      </p:sp>
    </p:spTree>
    <p:extLst>
      <p:ext uri="{BB962C8B-B14F-4D97-AF65-F5344CB8AC3E}">
        <p14:creationId xmlns:p14="http://schemas.microsoft.com/office/powerpoint/2010/main" val="12703502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Measurement of social differentiation.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SES is taken as an aggregation of individual characteristics.</a:t>
            </a:r>
          </a:p>
          <a:p>
            <a:r>
              <a:rPr lang="en-GB" sz="2400" dirty="0" smtClean="0"/>
              <a:t>The idea of class is absent in its dynamic sense.</a:t>
            </a:r>
          </a:p>
          <a:p>
            <a:r>
              <a:rPr lang="en-GB" sz="2400" dirty="0" smtClean="0"/>
              <a:t>The intersections between class, gender, ethnicity, geography, sexual orientation, disability ignored.</a:t>
            </a:r>
          </a:p>
        </p:txBody>
      </p:sp>
    </p:spTree>
    <p:extLst>
      <p:ext uri="{BB962C8B-B14F-4D97-AF65-F5344CB8AC3E}">
        <p14:creationId xmlns:p14="http://schemas.microsoft.com/office/powerpoint/2010/main" val="19458322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04813"/>
            <a:ext cx="7772400" cy="5691187"/>
          </a:xfrm>
        </p:spPr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  <a:p>
            <a:endParaRPr lang="en-GB" altLang="en-US" sz="2800" dirty="0" smtClean="0">
              <a:latin typeface="Arial" charset="0"/>
              <a:cs typeface="Arial" charset="0"/>
            </a:endParaRPr>
          </a:p>
          <a:p>
            <a:pPr>
              <a:buFontTx/>
              <a:buNone/>
            </a:pPr>
            <a:endParaRPr lang="en-GB" altLang="en-US" sz="2800" dirty="0" smtClean="0">
              <a:latin typeface="Arial" charset="0"/>
              <a:cs typeface="Arial" charset="0"/>
            </a:endParaRPr>
          </a:p>
          <a:p>
            <a:r>
              <a:rPr lang="en-GB" altLang="en-US" sz="2800" dirty="0" smtClean="0">
                <a:latin typeface="Arial" charset="0"/>
                <a:cs typeface="Arial" charset="0"/>
              </a:rPr>
              <a:t>Theoretical and empirical dimensions of the contours and dimensions of inequality not well described – the axes of differentiation and their intersection completely missing from policy.</a:t>
            </a:r>
          </a:p>
          <a:p>
            <a:endParaRPr lang="en-GB" altLang="en-US" sz="2800" dirty="0" smtClean="0">
              <a:latin typeface="Arial" charset="0"/>
              <a:cs typeface="Arial" charset="0"/>
            </a:endParaRPr>
          </a:p>
          <a:p>
            <a:endParaRPr lang="en-GB" altLang="en-US" sz="2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835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Measurement of social differentiation.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SES is taken as an aggregation of individual characteristics.</a:t>
            </a:r>
          </a:p>
          <a:p>
            <a:r>
              <a:rPr lang="en-GB" sz="2400" dirty="0" smtClean="0"/>
              <a:t>The idea of class is absent in its dynamic sense.</a:t>
            </a:r>
          </a:p>
          <a:p>
            <a:r>
              <a:rPr lang="en-GB" sz="2400" dirty="0" smtClean="0"/>
              <a:t>The intersections between class, gender, ethnicity, geography, sexual orientation, disability ignored.</a:t>
            </a:r>
          </a:p>
          <a:p>
            <a:r>
              <a:rPr lang="en-GB" sz="2400" dirty="0" smtClean="0"/>
              <a:t>The social differentiation in the population glossed over.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516826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Moving towards dynamic/ relational thinking.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Must move beyond linear causal models of risk.</a:t>
            </a:r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601912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Moving towards dynamic/ relational thinking.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Must move beyond linear causal models of risk.</a:t>
            </a:r>
          </a:p>
          <a:p>
            <a:r>
              <a:rPr lang="en-GB" sz="2400" dirty="0" smtClean="0"/>
              <a:t>It is helpful to conceptualise health inequalities as an emergent property of the recursive nature of social life.</a:t>
            </a:r>
          </a:p>
        </p:txBody>
      </p:sp>
    </p:spTree>
    <p:extLst>
      <p:ext uri="{BB962C8B-B14F-4D97-AF65-F5344CB8AC3E}">
        <p14:creationId xmlns:p14="http://schemas.microsoft.com/office/powerpoint/2010/main" val="27573918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Moving towards dynamic/ relational thinking.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Must move beyond linear causal models of risk.</a:t>
            </a:r>
          </a:p>
          <a:p>
            <a:r>
              <a:rPr lang="en-GB" sz="2400" dirty="0" smtClean="0"/>
              <a:t>It is helpful to conceptualise health inequalities as an emergent property of the recursive nature of social life.</a:t>
            </a:r>
          </a:p>
          <a:p>
            <a:r>
              <a:rPr lang="en-GB" sz="2400" dirty="0" smtClean="0"/>
              <a:t>Need to develop integrated multi disciplinary models of patterning of health inequalities.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916397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Dynamic thinking.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The importance of history large and small.</a:t>
            </a:r>
          </a:p>
        </p:txBody>
      </p:sp>
    </p:spTree>
    <p:extLst>
      <p:ext uri="{BB962C8B-B14F-4D97-AF65-F5344CB8AC3E}">
        <p14:creationId xmlns:p14="http://schemas.microsoft.com/office/powerpoint/2010/main" val="2493552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 smtClean="0">
                <a:latin typeface="Arial" charset="0"/>
                <a:cs typeface="Arial" charset="0"/>
              </a:rPr>
              <a:t>Gairdner’s death rate data (from Farr) per 000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08025" y="1600200"/>
            <a:ext cx="7902575" cy="4800600"/>
          </a:xfrm>
        </p:spPr>
        <p:txBody>
          <a:bodyPr/>
          <a:lstStyle/>
          <a:p>
            <a:r>
              <a:rPr lang="en-GB" altLang="en-US" sz="1600" dirty="0" smtClean="0">
                <a:latin typeface="Arial" charset="0"/>
                <a:cs typeface="Arial" charset="0"/>
              </a:rPr>
              <a:t>Eastbourne 15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Rothbury 16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Reigate 17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Dorking 18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Surrey 22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London, York, Plymouth, Bradford, Gateshead, Dudley 27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Leicester, Wolverhampton, Stoke, Coventry, Bolton, Sheffield, Newcastle 30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Leeds 31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Glasgow 32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Hull 33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Manchester 33</a:t>
            </a:r>
          </a:p>
          <a:p>
            <a:r>
              <a:rPr lang="en-GB" altLang="en-US" sz="1600" dirty="0" smtClean="0">
                <a:latin typeface="Arial" charset="0"/>
                <a:cs typeface="Arial" charset="0"/>
              </a:rPr>
              <a:t>Liverpool 36</a:t>
            </a:r>
          </a:p>
          <a:p>
            <a:endParaRPr lang="en-GB" altLang="en-US" sz="1600" dirty="0" smtClean="0">
              <a:latin typeface="Arial" charset="0"/>
              <a:cs typeface="Arial" charset="0"/>
            </a:endParaRPr>
          </a:p>
          <a:p>
            <a:endParaRPr lang="en-GB" altLang="en-US" sz="1600" dirty="0" smtClean="0">
              <a:latin typeface="Arial" charset="0"/>
              <a:cs typeface="Arial" charset="0"/>
            </a:endParaRPr>
          </a:p>
          <a:p>
            <a:pPr>
              <a:buFontTx/>
              <a:buNone/>
            </a:pPr>
            <a:r>
              <a:rPr lang="en-GB" altLang="en-US" sz="1600" i="1" dirty="0" smtClean="0">
                <a:latin typeface="Arial" charset="0"/>
                <a:cs typeface="Arial" charset="0"/>
              </a:rPr>
              <a:t>Public Health in Relation to Air and Water </a:t>
            </a:r>
            <a:r>
              <a:rPr lang="en-GB" altLang="en-US" sz="1600" dirty="0" smtClean="0">
                <a:latin typeface="Arial" charset="0"/>
                <a:cs typeface="Arial" charset="0"/>
              </a:rPr>
              <a:t>, Edinburgh 1862</a:t>
            </a:r>
          </a:p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7427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dirty="0" smtClean="0">
              <a:latin typeface="Arial" charset="0"/>
              <a:cs typeface="Arial" charset="0"/>
            </a:endParaRPr>
          </a:p>
        </p:txBody>
      </p:sp>
      <p:pic>
        <p:nvPicPr>
          <p:cNvPr id="38916" name="Picture 2" descr="L:\Centre\MK Photos\Cape Aspestos Factory 1893-1953 The First Factory Building in Barking DS8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74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132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Dynamic thinking.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The importance of history large and small.</a:t>
            </a:r>
          </a:p>
          <a:p>
            <a:r>
              <a:rPr lang="en-GB" sz="2400" dirty="0" smtClean="0"/>
              <a:t>The importance of power gender, class and ethnic relations.</a:t>
            </a:r>
          </a:p>
        </p:txBody>
      </p:sp>
    </p:spTree>
    <p:extLst>
      <p:ext uri="{BB962C8B-B14F-4D97-AF65-F5344CB8AC3E}">
        <p14:creationId xmlns:p14="http://schemas.microsoft.com/office/powerpoint/2010/main" val="1745627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Dynamic thinking.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The importance of history large and small.</a:t>
            </a:r>
          </a:p>
          <a:p>
            <a:r>
              <a:rPr lang="en-GB" sz="2400" dirty="0" smtClean="0"/>
              <a:t>The importance of power gender, class and ethnic relations.</a:t>
            </a:r>
          </a:p>
          <a:p>
            <a:r>
              <a:rPr lang="en-GB" sz="2400" dirty="0" smtClean="0"/>
              <a:t>Biology and in health inequalities – epigenetics and developmental programming.</a:t>
            </a:r>
          </a:p>
        </p:txBody>
      </p:sp>
    </p:spTree>
    <p:extLst>
      <p:ext uri="{BB962C8B-B14F-4D97-AF65-F5344CB8AC3E}">
        <p14:creationId xmlns:p14="http://schemas.microsoft.com/office/powerpoint/2010/main" val="35896797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Developmental programming and epigenetics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3287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/>
              <a:t>Growing foetus is sensitive to alterations </a:t>
            </a:r>
            <a:r>
              <a:rPr lang="en-GB" sz="2000" dirty="0" smtClean="0"/>
              <a:t>in the environment.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825205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/>
              <a:t>Growing foetus is sensitive to alterations </a:t>
            </a:r>
            <a:r>
              <a:rPr lang="en-GB" sz="2000" dirty="0" smtClean="0"/>
              <a:t>in the environment.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How physiological adaptations to changes in early </a:t>
            </a:r>
            <a:br>
              <a:rPr lang="en-GB" sz="2000" dirty="0"/>
            </a:br>
            <a:r>
              <a:rPr lang="en-GB" sz="2000" dirty="0"/>
              <a:t>environment lead to permanent programming </a:t>
            </a:r>
            <a:br>
              <a:rPr lang="en-GB" sz="2000" dirty="0"/>
            </a:br>
            <a:r>
              <a:rPr lang="en-GB" sz="2000" dirty="0"/>
              <a:t>of organ </a:t>
            </a:r>
            <a:r>
              <a:rPr lang="en-GB" sz="2000" dirty="0" smtClean="0"/>
              <a:t>systems.</a:t>
            </a:r>
          </a:p>
          <a:p>
            <a:endParaRPr lang="en-GB" sz="2000" dirty="0" smtClean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715975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/>
              <a:t>Growing foetus is sensitive to alterations </a:t>
            </a:r>
            <a:r>
              <a:rPr lang="en-GB" sz="2000" dirty="0" smtClean="0"/>
              <a:t>in the environment.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How physiological adaptations to changes in early </a:t>
            </a:r>
            <a:br>
              <a:rPr lang="en-GB" sz="2000" dirty="0"/>
            </a:br>
            <a:r>
              <a:rPr lang="en-GB" sz="2000" dirty="0"/>
              <a:t>environment lead to permanent programming </a:t>
            </a:r>
            <a:br>
              <a:rPr lang="en-GB" sz="2000" dirty="0"/>
            </a:br>
            <a:r>
              <a:rPr lang="en-GB" sz="2000" dirty="0"/>
              <a:t>of organ </a:t>
            </a:r>
            <a:r>
              <a:rPr lang="en-GB" sz="2000" dirty="0" smtClean="0"/>
              <a:t>systems.</a:t>
            </a:r>
          </a:p>
          <a:p>
            <a:endParaRPr lang="en-GB" sz="2000" dirty="0" smtClean="0"/>
          </a:p>
          <a:p>
            <a:r>
              <a:rPr lang="en-GB" sz="2000" dirty="0" smtClean="0"/>
              <a:t>How </a:t>
            </a:r>
            <a:r>
              <a:rPr lang="en-GB" sz="2000" dirty="0"/>
              <a:t>early life events, both in the </a:t>
            </a:r>
            <a:r>
              <a:rPr lang="en-GB" sz="2000" dirty="0" smtClean="0"/>
              <a:t>womb and </a:t>
            </a:r>
            <a:r>
              <a:rPr lang="en-GB" sz="2000" dirty="0"/>
              <a:t>after birth, influence future (adult</a:t>
            </a:r>
            <a:r>
              <a:rPr lang="en-GB" sz="2000" dirty="0" smtClean="0"/>
              <a:t>) health </a:t>
            </a:r>
            <a:r>
              <a:rPr lang="en-GB" sz="2000" dirty="0"/>
              <a:t>and well-being </a:t>
            </a:r>
            <a:r>
              <a:rPr lang="en-GB" sz="2000" dirty="0" smtClean="0"/>
              <a:t>– intergenerational biological </a:t>
            </a:r>
            <a:r>
              <a:rPr lang="en-GB" sz="2000" dirty="0"/>
              <a:t>and social transmission of </a:t>
            </a:r>
            <a:r>
              <a:rPr lang="en-GB" sz="2000" dirty="0" smtClean="0"/>
              <a:t>      </a:t>
            </a:r>
            <a:r>
              <a:rPr lang="en-GB" sz="2000" dirty="0"/>
              <a:t>disadvantage.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976112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Dynamic thinking.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The importance of history large and small.</a:t>
            </a:r>
          </a:p>
          <a:p>
            <a:r>
              <a:rPr lang="en-GB" sz="2400" dirty="0" smtClean="0"/>
              <a:t>The importance of power gender, class and ethnic relations.</a:t>
            </a:r>
          </a:p>
          <a:p>
            <a:r>
              <a:rPr lang="en-GB" sz="2400" dirty="0" smtClean="0"/>
              <a:t>Biology and in health inequalities – epigenetics and developmental programming.</a:t>
            </a:r>
          </a:p>
          <a:p>
            <a:r>
              <a:rPr lang="en-GB" sz="2400" dirty="0" smtClean="0"/>
              <a:t>Relational ideas of social justice.</a:t>
            </a:r>
          </a:p>
        </p:txBody>
      </p:sp>
    </p:spTree>
    <p:extLst>
      <p:ext uri="{BB962C8B-B14F-4D97-AF65-F5344CB8AC3E}">
        <p14:creationId xmlns:p14="http://schemas.microsoft.com/office/powerpoint/2010/main" val="22948753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4"/>
            <a:ext cx="4824536" cy="446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3855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b="1" dirty="0" smtClean="0">
                <a:latin typeface="Arial" charset="0"/>
                <a:ea typeface="ＭＳ Ｐゴシック" pitchFamily="34" charset="-128"/>
                <a:cs typeface="Arial" charset="0"/>
              </a:rPr>
              <a:t>Capabilities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708025" y="1600200"/>
            <a:ext cx="7902575" cy="1698625"/>
          </a:xfrm>
        </p:spPr>
        <p:txBody>
          <a:bodyPr/>
          <a:lstStyle/>
          <a:p>
            <a:endParaRPr lang="en-GB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endParaRPr lang="en-GB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endParaRPr lang="en-GB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Sen, A. (2009) </a:t>
            </a:r>
            <a:r>
              <a:rPr lang="en-GB" altLang="en-US" i="1" dirty="0" smtClean="0">
                <a:latin typeface="Arial" charset="0"/>
                <a:ea typeface="ＭＳ Ｐゴシック" pitchFamily="34" charset="-128"/>
                <a:cs typeface="Arial" charset="0"/>
              </a:rPr>
              <a:t>The Idea of Justice</a:t>
            </a:r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, London: Allen Lane</a:t>
            </a:r>
          </a:p>
        </p:txBody>
      </p:sp>
    </p:spTree>
    <p:extLst>
      <p:ext uri="{BB962C8B-B14F-4D97-AF65-F5344CB8AC3E}">
        <p14:creationId xmlns:p14="http://schemas.microsoft.com/office/powerpoint/2010/main" val="361655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Dynamic thinking.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The importance of history large and small.</a:t>
            </a:r>
          </a:p>
          <a:p>
            <a:r>
              <a:rPr lang="en-GB" sz="2400" dirty="0" smtClean="0"/>
              <a:t>The importance of power gender, class and ethnic relations.</a:t>
            </a:r>
          </a:p>
          <a:p>
            <a:r>
              <a:rPr lang="en-GB" sz="2400" dirty="0" smtClean="0"/>
              <a:t>Biology and in health inequalities – epigenetics and developmental programming.</a:t>
            </a:r>
          </a:p>
          <a:p>
            <a:r>
              <a:rPr lang="en-GB" sz="2400" dirty="0" smtClean="0"/>
              <a:t>Relational ideas of social justice.</a:t>
            </a:r>
          </a:p>
          <a:p>
            <a:r>
              <a:rPr lang="en-GB" sz="2400" dirty="0" smtClean="0"/>
              <a:t>The lessons from economics.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49157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</p:spPr>
      </p:pic>
    </p:spTree>
    <p:extLst>
      <p:ext uri="{BB962C8B-B14F-4D97-AF65-F5344CB8AC3E}">
        <p14:creationId xmlns:p14="http://schemas.microsoft.com/office/powerpoint/2010/main" val="4223423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2915304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330" y="2060848"/>
            <a:ext cx="7772400" cy="1143000"/>
          </a:xfrm>
        </p:spPr>
        <p:txBody>
          <a:bodyPr/>
          <a:lstStyle/>
          <a:p>
            <a:r>
              <a:rPr lang="en-GB" dirty="0"/>
              <a:t>Varoufakis, Y. (2015) The Global Minotaur: America, Europe and the Future of the Global Economy, London: Zed Books.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16613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2119312"/>
            <a:ext cx="6286500" cy="3533775"/>
          </a:xfrm>
        </p:spPr>
      </p:pic>
    </p:spTree>
    <p:extLst>
      <p:ext uri="{BB962C8B-B14F-4D97-AF65-F5344CB8AC3E}">
        <p14:creationId xmlns:p14="http://schemas.microsoft.com/office/powerpoint/2010/main" val="4212761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57225"/>
            <a:ext cx="7246938" cy="1143000"/>
          </a:xfrm>
        </p:spPr>
        <p:txBody>
          <a:bodyPr/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The health gradient</a:t>
            </a:r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2339975" y="1844675"/>
            <a:ext cx="0" cy="381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2339975" y="5661025"/>
            <a:ext cx="61198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468313" y="2781300"/>
            <a:ext cx="172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dirty="0">
                <a:solidFill>
                  <a:srgbClr val="D60093"/>
                </a:solidFill>
                <a:latin typeface="Times" pitchFamily="18" charset="0"/>
                <a:cs typeface="Arial" charset="0"/>
              </a:rPr>
              <a:t>Health state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455988" y="6165850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2400" dirty="0">
                <a:solidFill>
                  <a:srgbClr val="D60093"/>
                </a:solidFill>
                <a:latin typeface="Times" pitchFamily="18" charset="0"/>
                <a:cs typeface="Arial" charset="0"/>
              </a:rPr>
              <a:t>Social status</a:t>
            </a:r>
          </a:p>
        </p:txBody>
      </p:sp>
      <p:sp>
        <p:nvSpPr>
          <p:cNvPr id="37895" name="Line 8"/>
          <p:cNvSpPr>
            <a:spLocks noChangeShapeType="1"/>
          </p:cNvSpPr>
          <p:nvPr/>
        </p:nvSpPr>
        <p:spPr bwMode="auto">
          <a:xfrm>
            <a:off x="5724525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6" name="Line 9"/>
          <p:cNvSpPr>
            <a:spLocks noChangeShapeType="1"/>
          </p:cNvSpPr>
          <p:nvPr/>
        </p:nvSpPr>
        <p:spPr bwMode="auto">
          <a:xfrm>
            <a:off x="4572000" y="5697538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7" name="Line 10"/>
          <p:cNvSpPr>
            <a:spLocks noChangeShapeType="1"/>
          </p:cNvSpPr>
          <p:nvPr/>
        </p:nvSpPr>
        <p:spPr bwMode="auto">
          <a:xfrm>
            <a:off x="3527425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8" name="Line 11"/>
          <p:cNvSpPr>
            <a:spLocks noChangeShapeType="1"/>
          </p:cNvSpPr>
          <p:nvPr/>
        </p:nvSpPr>
        <p:spPr bwMode="auto">
          <a:xfrm>
            <a:off x="6732588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899" name="Line 12"/>
          <p:cNvSpPr>
            <a:spLocks noChangeShapeType="1"/>
          </p:cNvSpPr>
          <p:nvPr/>
        </p:nvSpPr>
        <p:spPr bwMode="auto">
          <a:xfrm>
            <a:off x="7704138" y="5661025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7900" name="Text Box 13"/>
          <p:cNvSpPr txBox="1">
            <a:spLocks noChangeArrowheads="1"/>
          </p:cNvSpPr>
          <p:nvPr/>
        </p:nvSpPr>
        <p:spPr bwMode="auto">
          <a:xfrm>
            <a:off x="3348038" y="5842000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dirty="0" smtClean="0">
                <a:latin typeface="Times" pitchFamily="18" charset="0"/>
                <a:cs typeface="Arial" charset="0"/>
              </a:rPr>
              <a:t>Lo</a:t>
            </a:r>
            <a:endParaRPr lang="en-GB" altLang="en-US" sz="1400" b="1" dirty="0">
              <a:latin typeface="Times" pitchFamily="18" charset="0"/>
              <a:cs typeface="Arial" charset="0"/>
            </a:endParaRPr>
          </a:p>
        </p:txBody>
      </p:sp>
      <p:sp>
        <p:nvSpPr>
          <p:cNvPr id="37901" name="Text Box 14"/>
          <p:cNvSpPr txBox="1">
            <a:spLocks noChangeArrowheads="1"/>
          </p:cNvSpPr>
          <p:nvPr/>
        </p:nvSpPr>
        <p:spPr bwMode="auto">
          <a:xfrm>
            <a:off x="7488238" y="5805488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 smtClean="0">
                <a:latin typeface="Times" pitchFamily="18" charset="0"/>
                <a:cs typeface="Arial" charset="0"/>
              </a:rPr>
              <a:t>hi</a:t>
            </a:r>
            <a:endParaRPr lang="en-GB" altLang="en-US" sz="1400" b="1" dirty="0">
              <a:latin typeface="Times" pitchFamily="18" charset="0"/>
              <a:cs typeface="Arial" charset="0"/>
            </a:endParaRPr>
          </a:p>
        </p:txBody>
      </p:sp>
      <p:sp>
        <p:nvSpPr>
          <p:cNvPr id="37902" name="Text Box 15"/>
          <p:cNvSpPr txBox="1">
            <a:spLocks noChangeArrowheads="1"/>
          </p:cNvSpPr>
          <p:nvPr/>
        </p:nvSpPr>
        <p:spPr bwMode="auto">
          <a:xfrm>
            <a:off x="1800225" y="5408613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>
                <a:latin typeface="Times" pitchFamily="18" charset="0"/>
                <a:cs typeface="Arial" charset="0"/>
              </a:rPr>
              <a:t>Lo</a:t>
            </a:r>
          </a:p>
        </p:txBody>
      </p:sp>
      <p:sp>
        <p:nvSpPr>
          <p:cNvPr id="37903" name="Text Box 16"/>
          <p:cNvSpPr txBox="1">
            <a:spLocks noChangeArrowheads="1"/>
          </p:cNvSpPr>
          <p:nvPr/>
        </p:nvSpPr>
        <p:spPr bwMode="auto">
          <a:xfrm>
            <a:off x="1835150" y="1773238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>
                <a:latin typeface="Times" pitchFamily="18" charset="0"/>
                <a:cs typeface="Arial" charset="0"/>
              </a:rPr>
              <a:t>Hi</a:t>
            </a:r>
          </a:p>
        </p:txBody>
      </p:sp>
      <p:cxnSp>
        <p:nvCxnSpPr>
          <p:cNvPr id="37904" name="Straight Connector 16"/>
          <p:cNvCxnSpPr>
            <a:cxnSpLocks noChangeShapeType="1"/>
          </p:cNvCxnSpPr>
          <p:nvPr/>
        </p:nvCxnSpPr>
        <p:spPr bwMode="auto">
          <a:xfrm flipV="1">
            <a:off x="2929342" y="4640337"/>
            <a:ext cx="2866794" cy="31727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16"/>
          <p:cNvCxnSpPr>
            <a:cxnSpLocks noChangeShapeType="1"/>
          </p:cNvCxnSpPr>
          <p:nvPr/>
        </p:nvCxnSpPr>
        <p:spPr bwMode="auto">
          <a:xfrm flipV="1">
            <a:off x="5796136" y="1878758"/>
            <a:ext cx="1476202" cy="281595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214483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Conclusion.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necessity for a sociological approach.</a:t>
            </a:r>
          </a:p>
          <a:p>
            <a:r>
              <a:rPr lang="en-GB" dirty="0" smtClean="0"/>
              <a:t>The need to reframe policy.</a:t>
            </a:r>
          </a:p>
          <a:p>
            <a:r>
              <a:rPr lang="en-GB" dirty="0" smtClean="0"/>
              <a:t>The importance of the integrated models and explanations.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140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Kelly, M.P., Kelly, R., Russo, F. (2014) The integration of social, behavioural and biological mechanisms in models of pathogenesis, Perspectives in Biology and Medicine; 57: 308-28.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4547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b="1" dirty="0" smtClean="0"/>
          </a:p>
          <a:p>
            <a:pPr marL="0" indent="0" algn="ctr">
              <a:buNone/>
            </a:pPr>
            <a:r>
              <a:rPr lang="en-GB" sz="2000" b="1" dirty="0" smtClean="0"/>
              <a:t>Acknowledgements</a:t>
            </a:r>
            <a:r>
              <a:rPr lang="en-GB" sz="2000" b="1" dirty="0"/>
              <a:t>:</a:t>
            </a:r>
            <a:r>
              <a:rPr lang="en-GB" sz="2000" dirty="0"/>
              <a:t/>
            </a:r>
            <a:br>
              <a:rPr lang="en-GB" sz="2000" dirty="0"/>
            </a:br>
            <a:endParaRPr lang="en-GB" sz="2000" dirty="0" smtClean="0"/>
          </a:p>
          <a:p>
            <a:pPr marL="0" indent="0" algn="ctr">
              <a:buNone/>
            </a:pPr>
            <a:r>
              <a:rPr lang="en-GB" sz="2000" dirty="0" smtClean="0"/>
              <a:t>St </a:t>
            </a:r>
            <a:r>
              <a:rPr lang="en-GB" sz="2000" dirty="0"/>
              <a:t>John’s College </a:t>
            </a:r>
            <a:r>
              <a:rPr lang="en-GB" sz="2000" dirty="0" smtClean="0"/>
              <a:t>Cambridge Annual Fund and the St John’s College Reading Group on Health Inequalities.</a:t>
            </a:r>
            <a:endParaRPr lang="en-GB" sz="2000" dirty="0"/>
          </a:p>
          <a:p>
            <a:endParaRPr lang="en-GB" sz="2000" dirty="0" smtClean="0"/>
          </a:p>
          <a:p>
            <a:pPr marL="0" indent="0" algn="ctr">
              <a:buNone/>
            </a:pPr>
            <a:r>
              <a:rPr lang="en-GB" sz="2000" b="1" dirty="0" smtClean="0"/>
              <a:t>Email: </a:t>
            </a:r>
            <a:r>
              <a:rPr lang="en-GB" sz="2000" b="1" dirty="0" smtClean="0">
                <a:hlinkClick r:id="rId2"/>
              </a:rPr>
              <a:t>mk744@medschl.cam.ac.uk</a:t>
            </a:r>
            <a:endParaRPr lang="en-GB" sz="2000" b="1" dirty="0" smtClean="0"/>
          </a:p>
          <a:p>
            <a:pPr marL="0" indent="0" algn="ctr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0012229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2461</TotalTime>
  <Words>1570</Words>
  <Application>Microsoft Office PowerPoint</Application>
  <PresentationFormat>On-screen Show (4:3)</PresentationFormat>
  <Paragraphs>239</Paragraphs>
  <Slides>56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ＭＳ Ｐゴシック</vt:lpstr>
      <vt:lpstr>Arial</vt:lpstr>
      <vt:lpstr>Times</vt:lpstr>
      <vt:lpstr>Times New Roman</vt:lpstr>
      <vt:lpstr>Verdana</vt:lpstr>
      <vt:lpstr>Blank Presentation</vt:lpstr>
      <vt:lpstr>Moving towards relational and dynamic thinking in health inequality policy .</vt:lpstr>
      <vt:lpstr>Policy documents about health inequalities 1976-2010.</vt:lpstr>
      <vt:lpstr>By 1999…</vt:lpstr>
      <vt:lpstr>But….</vt:lpstr>
      <vt:lpstr>The health gradient</vt:lpstr>
      <vt:lpstr>The health gradient</vt:lpstr>
      <vt:lpstr>Policy documents about health inequalities 1976-2010.</vt:lpstr>
      <vt:lpstr>PowerPoint Presentation</vt:lpstr>
      <vt:lpstr>A typical argument.</vt:lpstr>
      <vt:lpstr>In sum</vt:lpstr>
      <vt:lpstr>In sum</vt:lpstr>
      <vt:lpstr>In sum</vt:lpstr>
      <vt:lpstr>In sum</vt:lpstr>
      <vt:lpstr>In sum</vt:lpstr>
      <vt:lpstr>In sum</vt:lpstr>
      <vt:lpstr>In sum</vt:lpstr>
      <vt:lpstr>All of this in spite of :</vt:lpstr>
      <vt:lpstr>A brief governmental excursus into complexity.</vt:lpstr>
      <vt:lpstr>Obesity and the Foresight Report.</vt:lpstr>
      <vt:lpstr>How the individualistic epistemology works.</vt:lpstr>
      <vt:lpstr>How the individualistic epistemology works.</vt:lpstr>
      <vt:lpstr>How the individualistic epistemology works.</vt:lpstr>
      <vt:lpstr>How the individualistic epistemology works.</vt:lpstr>
      <vt:lpstr>How the individualistic epistemology works.</vt:lpstr>
      <vt:lpstr>Measurement of social differentiation.</vt:lpstr>
      <vt:lpstr>Variables</vt:lpstr>
      <vt:lpstr>The difference between population health and individual health</vt:lpstr>
      <vt:lpstr>The difference between population health and individual health</vt:lpstr>
      <vt:lpstr>Measurement of social differentiation.</vt:lpstr>
      <vt:lpstr>Measurement of social differentiation.</vt:lpstr>
      <vt:lpstr>PowerPoint Presentation</vt:lpstr>
      <vt:lpstr>Measurement of social differentiation.</vt:lpstr>
      <vt:lpstr>Moving towards dynamic/ relational thinking.</vt:lpstr>
      <vt:lpstr>Moving towards dynamic/ relational thinking.</vt:lpstr>
      <vt:lpstr>Moving towards dynamic/ relational thinking.</vt:lpstr>
      <vt:lpstr>Dynamic thinking.</vt:lpstr>
      <vt:lpstr>Gairdner’s death rate data (from Farr) per 000</vt:lpstr>
      <vt:lpstr>PowerPoint Presentation</vt:lpstr>
      <vt:lpstr>Dynamic thinking.</vt:lpstr>
      <vt:lpstr>Dynamic thinking.</vt:lpstr>
      <vt:lpstr>Developmental programming and epigenetics</vt:lpstr>
      <vt:lpstr>PowerPoint Presentation</vt:lpstr>
      <vt:lpstr>PowerPoint Presentation</vt:lpstr>
      <vt:lpstr>PowerPoint Presentation</vt:lpstr>
      <vt:lpstr>Dynamic thinking.</vt:lpstr>
      <vt:lpstr>PowerPoint Presentation</vt:lpstr>
      <vt:lpstr>Capabilities</vt:lpstr>
      <vt:lpstr>Dynamic thinking.</vt:lpstr>
      <vt:lpstr>PowerPoint Presentation</vt:lpstr>
      <vt:lpstr>PowerPoint Presentation</vt:lpstr>
      <vt:lpstr>Varoufakis, Y. (2015) The Global Minotaur: America, Europe and the Future of the Global Economy, London: Zed Books. </vt:lpstr>
      <vt:lpstr>PowerPoint Presentation</vt:lpstr>
      <vt:lpstr>The health gradient</vt:lpstr>
      <vt:lpstr>Conclusion.</vt:lpstr>
      <vt:lpstr>PowerPoint Presentation</vt:lpstr>
      <vt:lpstr>Thank you </vt:lpstr>
    </vt:vector>
  </TitlesOfParts>
  <Company>University of Cambridge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Ball</dc:creator>
  <cp:lastModifiedBy>Mike Kelly</cp:lastModifiedBy>
  <cp:revision>197</cp:revision>
  <dcterms:created xsi:type="dcterms:W3CDTF">2005-06-07T10:25:31Z</dcterms:created>
  <dcterms:modified xsi:type="dcterms:W3CDTF">2017-04-04T04:19:39Z</dcterms:modified>
</cp:coreProperties>
</file>